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Bosk" charset="1" panose="00000000000000000000"/>
      <p:regular r:id="rId28"/>
    </p:embeddedFont>
    <p:embeddedFont>
      <p:font typeface="Bryndan Write" charset="1" panose="02000503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pn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png>
</file>

<file path=ppt/media/image5.png>
</file>

<file path=ppt/media/image50.svg>
</file>

<file path=ppt/media/image51.png>
</file>

<file path=ppt/media/image52.png>
</file>

<file path=ppt/media/image53.jpeg>
</file>

<file path=ppt/media/image54.jpeg>
</file>

<file path=ppt/media/image55.png>
</file>

<file path=ppt/media/image56.svg>
</file>

<file path=ppt/media/image57.png>
</file>

<file path=ppt/media/image58.svg>
</file>

<file path=ppt/media/image59.jpeg>
</file>

<file path=ppt/media/image6.svg>
</file>

<file path=ppt/media/image60.jpeg>
</file>

<file path=ppt/media/image61.jpeg>
</file>

<file path=ppt/media/image62.png>
</file>

<file path=ppt/media/image63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0.png" Type="http://schemas.openxmlformats.org/officeDocument/2006/relationships/image"/><Relationship Id="rId3" Target="../media/image41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42.png" Type="http://schemas.openxmlformats.org/officeDocument/2006/relationships/image"/><Relationship Id="rId9" Target="../media/image4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Relationship Id="rId8" Target="../media/image38.png" Type="http://schemas.openxmlformats.org/officeDocument/2006/relationships/image"/><Relationship Id="rId9" Target="../media/image39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png" Type="http://schemas.openxmlformats.org/officeDocument/2006/relationships/image"/><Relationship Id="rId3" Target="../media/image45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46.png" Type="http://schemas.openxmlformats.org/officeDocument/2006/relationships/image"/><Relationship Id="rId7" Target="../media/image47.svg" Type="http://schemas.openxmlformats.org/officeDocument/2006/relationships/image"/><Relationship Id="rId8" Target="../media/image4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6.png" Type="http://schemas.openxmlformats.org/officeDocument/2006/relationships/image"/><Relationship Id="rId5" Target="../media/image47.svg" Type="http://schemas.openxmlformats.org/officeDocument/2006/relationships/image"/><Relationship Id="rId6" Target="../media/image49.png" Type="http://schemas.openxmlformats.org/officeDocument/2006/relationships/image"/><Relationship Id="rId7" Target="../media/image50.svg" Type="http://schemas.openxmlformats.org/officeDocument/2006/relationships/image"/><Relationship Id="rId8" Target="../media/image21.png" Type="http://schemas.openxmlformats.org/officeDocument/2006/relationships/image"/><Relationship Id="rId9" Target="../media/image22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4.png" Type="http://schemas.openxmlformats.org/officeDocument/2006/relationships/image"/><Relationship Id="rId7" Target="../media/image35.svg" Type="http://schemas.openxmlformats.org/officeDocument/2006/relationships/image"/><Relationship Id="rId8" Target="../media/image51.png" Type="http://schemas.openxmlformats.org/officeDocument/2006/relationships/image"/><Relationship Id="rId9" Target="../media/image52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7.png" Type="http://schemas.openxmlformats.org/officeDocument/2006/relationships/image"/><Relationship Id="rId11" Target="../media/image58.svg" Type="http://schemas.openxmlformats.org/officeDocument/2006/relationships/image"/><Relationship Id="rId2" Target="../media/image44.png" Type="http://schemas.openxmlformats.org/officeDocument/2006/relationships/image"/><Relationship Id="rId3" Target="../media/image45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53.jpeg" Type="http://schemas.openxmlformats.org/officeDocument/2006/relationships/image"/><Relationship Id="rId7" Target="../media/image54.jpeg" Type="http://schemas.openxmlformats.org/officeDocument/2006/relationships/image"/><Relationship Id="rId8" Target="../media/image55.png" Type="http://schemas.openxmlformats.org/officeDocument/2006/relationships/image"/><Relationship Id="rId9" Target="../media/image5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png" Type="http://schemas.openxmlformats.org/officeDocument/2006/relationships/image"/><Relationship Id="rId3" Target="../media/image45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59.jpeg" Type="http://schemas.openxmlformats.org/officeDocument/2006/relationships/image"/><Relationship Id="rId7" Target="../media/image55.png" Type="http://schemas.openxmlformats.org/officeDocument/2006/relationships/image"/><Relationship Id="rId8" Target="../media/image56.svg" Type="http://schemas.openxmlformats.org/officeDocument/2006/relationships/image"/><Relationship Id="rId9" Target="../media/image60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png" Type="http://schemas.openxmlformats.org/officeDocument/2006/relationships/image"/><Relationship Id="rId3" Target="../media/image45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46.png" Type="http://schemas.openxmlformats.org/officeDocument/2006/relationships/image"/><Relationship Id="rId7" Target="../media/image47.svg" Type="http://schemas.openxmlformats.org/officeDocument/2006/relationships/image"/><Relationship Id="rId8" Target="../media/image61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11" Target="../media/image26.svg" Type="http://schemas.openxmlformats.org/officeDocument/2006/relationships/image"/><Relationship Id="rId12" Target="../media/image46.png" Type="http://schemas.openxmlformats.org/officeDocument/2006/relationships/image"/><Relationship Id="rId13" Target="../media/image47.svg" Type="http://schemas.openxmlformats.org/officeDocument/2006/relationships/image"/><Relationship Id="rId14" Target="../media/image27.png" Type="http://schemas.openxmlformats.org/officeDocument/2006/relationships/image"/><Relationship Id="rId15" Target="../media/image28.svg" Type="http://schemas.openxmlformats.org/officeDocument/2006/relationships/image"/><Relationship Id="rId2" Target="../media/image62.png" Type="http://schemas.openxmlformats.org/officeDocument/2006/relationships/image"/><Relationship Id="rId3" Target="../media/image63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44.png" Type="http://schemas.openxmlformats.org/officeDocument/2006/relationships/image"/><Relationship Id="rId9" Target="../media/image4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Relationship Id="rId6" Target="../media/image29.png" Type="http://schemas.openxmlformats.org/officeDocument/2006/relationships/image"/><Relationship Id="rId7" Target="../media/image30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../media/image3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4.png" Type="http://schemas.openxmlformats.org/officeDocument/2006/relationships/image"/><Relationship Id="rId7" Target="../media/image35.svg" Type="http://schemas.openxmlformats.org/officeDocument/2006/relationships/image"/><Relationship Id="rId8" Target="../media/image36.png" Type="http://schemas.openxmlformats.org/officeDocument/2006/relationships/image"/><Relationship Id="rId9" Target="../media/image3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Relationship Id="rId8" Target="../media/image38.png" Type="http://schemas.openxmlformats.org/officeDocument/2006/relationships/image"/><Relationship Id="rId9" Target="../media/image3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442841" y="5143500"/>
            <a:ext cx="8932027" cy="7908904"/>
          </a:xfrm>
          <a:custGeom>
            <a:avLst/>
            <a:gdLst/>
            <a:ahLst/>
            <a:cxnLst/>
            <a:rect r="r" b="b" t="t" l="l"/>
            <a:pathLst>
              <a:path h="7908904" w="8932027">
                <a:moveTo>
                  <a:pt x="0" y="0"/>
                </a:moveTo>
                <a:lnTo>
                  <a:pt x="8932027" y="0"/>
                </a:lnTo>
                <a:lnTo>
                  <a:pt x="8932027" y="7908904"/>
                </a:lnTo>
                <a:lnTo>
                  <a:pt x="0" y="79089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36460" y="-4617631"/>
            <a:ext cx="11441347" cy="10411626"/>
          </a:xfrm>
          <a:custGeom>
            <a:avLst/>
            <a:gdLst/>
            <a:ahLst/>
            <a:cxnLst/>
            <a:rect r="r" b="b" t="t" l="l"/>
            <a:pathLst>
              <a:path h="10411626" w="11441347">
                <a:moveTo>
                  <a:pt x="0" y="0"/>
                </a:moveTo>
                <a:lnTo>
                  <a:pt x="11441347" y="0"/>
                </a:lnTo>
                <a:lnTo>
                  <a:pt x="11441347" y="10411625"/>
                </a:lnTo>
                <a:lnTo>
                  <a:pt x="0" y="104116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0" y="0"/>
            <a:ext cx="3458658" cy="3169914"/>
          </a:xfrm>
          <a:custGeom>
            <a:avLst/>
            <a:gdLst/>
            <a:ahLst/>
            <a:cxnLst/>
            <a:rect r="r" b="b" t="t" l="l"/>
            <a:pathLst>
              <a:path h="3169914" w="3458658">
                <a:moveTo>
                  <a:pt x="0" y="0"/>
                </a:moveTo>
                <a:lnTo>
                  <a:pt x="3458658" y="0"/>
                </a:lnTo>
                <a:lnTo>
                  <a:pt x="3458658" y="3169914"/>
                </a:lnTo>
                <a:lnTo>
                  <a:pt x="0" y="31699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526831">
            <a:off x="11269664" y="5336968"/>
            <a:ext cx="5576254" cy="3842546"/>
          </a:xfrm>
          <a:custGeom>
            <a:avLst/>
            <a:gdLst/>
            <a:ahLst/>
            <a:cxnLst/>
            <a:rect r="r" b="b" t="t" l="l"/>
            <a:pathLst>
              <a:path h="3842546" w="5576254">
                <a:moveTo>
                  <a:pt x="5576254" y="0"/>
                </a:moveTo>
                <a:lnTo>
                  <a:pt x="0" y="0"/>
                </a:lnTo>
                <a:lnTo>
                  <a:pt x="0" y="3842546"/>
                </a:lnTo>
                <a:lnTo>
                  <a:pt x="5576254" y="3842546"/>
                </a:lnTo>
                <a:lnTo>
                  <a:pt x="5576254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318444" y="2827610"/>
            <a:ext cx="11739347" cy="3482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60"/>
              </a:lnSpc>
            </a:pPr>
            <a:r>
              <a:rPr lang="en-US" sz="12942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BANKRUPTCY PROJECT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18444" y="6001472"/>
            <a:ext cx="8894372" cy="114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19"/>
              </a:lnSpc>
              <a:spcBef>
                <a:spcPct val="0"/>
              </a:spcBef>
            </a:pPr>
            <a:r>
              <a:rPr lang="en-US" sz="6300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Presented By Group 2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C7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682960">
            <a:off x="12894760" y="-2941428"/>
            <a:ext cx="5996440" cy="5882856"/>
          </a:xfrm>
          <a:custGeom>
            <a:avLst/>
            <a:gdLst/>
            <a:ahLst/>
            <a:cxnLst/>
            <a:rect r="r" b="b" t="t" l="l"/>
            <a:pathLst>
              <a:path h="5882856" w="5996440">
                <a:moveTo>
                  <a:pt x="0" y="0"/>
                </a:moveTo>
                <a:lnTo>
                  <a:pt x="5996440" y="0"/>
                </a:lnTo>
                <a:lnTo>
                  <a:pt x="5996440" y="5882856"/>
                </a:lnTo>
                <a:lnTo>
                  <a:pt x="0" y="58828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811013">
            <a:off x="-770305" y="7431687"/>
            <a:ext cx="5971346" cy="4114800"/>
          </a:xfrm>
          <a:custGeom>
            <a:avLst/>
            <a:gdLst/>
            <a:ahLst/>
            <a:cxnLst/>
            <a:rect r="r" b="b" t="t" l="l"/>
            <a:pathLst>
              <a:path h="4114800" w="5971346">
                <a:moveTo>
                  <a:pt x="0" y="0"/>
                </a:moveTo>
                <a:lnTo>
                  <a:pt x="5971345" y="0"/>
                </a:lnTo>
                <a:lnTo>
                  <a:pt x="597134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661153">
            <a:off x="-4789459" y="-2052562"/>
            <a:ext cx="8932027" cy="7908904"/>
          </a:xfrm>
          <a:custGeom>
            <a:avLst/>
            <a:gdLst/>
            <a:ahLst/>
            <a:cxnLst/>
            <a:rect r="r" b="b" t="t" l="l"/>
            <a:pathLst>
              <a:path h="7908904" w="8932027">
                <a:moveTo>
                  <a:pt x="0" y="0"/>
                </a:moveTo>
                <a:lnTo>
                  <a:pt x="8932027" y="0"/>
                </a:lnTo>
                <a:lnTo>
                  <a:pt x="8932027" y="7908904"/>
                </a:lnTo>
                <a:lnTo>
                  <a:pt x="0" y="790890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793524" y="2962340"/>
            <a:ext cx="13099457" cy="5882847"/>
          </a:xfrm>
          <a:custGeom>
            <a:avLst/>
            <a:gdLst/>
            <a:ahLst/>
            <a:cxnLst/>
            <a:rect r="r" b="b" t="t" l="l"/>
            <a:pathLst>
              <a:path h="5882847" w="13099457">
                <a:moveTo>
                  <a:pt x="0" y="0"/>
                </a:moveTo>
                <a:lnTo>
                  <a:pt x="13099456" y="0"/>
                </a:lnTo>
                <a:lnTo>
                  <a:pt x="13099456" y="5882846"/>
                </a:lnTo>
                <a:lnTo>
                  <a:pt x="0" y="58828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295286" y="3910545"/>
            <a:ext cx="9697427" cy="4509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Split data into training (80%) and testing (20%) sets using train_test_split.</a:t>
            </a:r>
          </a:p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Accuracy: Calculated using accuracy_score.</a:t>
            </a:r>
          </a:p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Confusion Matrix: Visualized using a heatmap to understand true/false positives and negatives.</a:t>
            </a:r>
          </a:p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Classification Report: Precision, Recall, F1-score for each class.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551216" y="1768540"/>
            <a:ext cx="8312554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Bosk"/>
                <a:ea typeface="Bosk"/>
                <a:cs typeface="Bosk"/>
                <a:sym typeface="Bosk"/>
              </a:rPr>
              <a:t>LOGISTIC REGRESSION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588400">
            <a:off x="-8964260" y="244364"/>
            <a:ext cx="14530439" cy="13222700"/>
          </a:xfrm>
          <a:custGeom>
            <a:avLst/>
            <a:gdLst/>
            <a:ahLst/>
            <a:cxnLst/>
            <a:rect r="r" b="b" t="t" l="l"/>
            <a:pathLst>
              <a:path h="13222700" w="14530439">
                <a:moveTo>
                  <a:pt x="0" y="0"/>
                </a:moveTo>
                <a:lnTo>
                  <a:pt x="14530439" y="0"/>
                </a:lnTo>
                <a:lnTo>
                  <a:pt x="14530439" y="13222700"/>
                </a:lnTo>
                <a:lnTo>
                  <a:pt x="0" y="13222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57249">
            <a:off x="10554969" y="-1939722"/>
            <a:ext cx="7693022" cy="7547302"/>
          </a:xfrm>
          <a:custGeom>
            <a:avLst/>
            <a:gdLst/>
            <a:ahLst/>
            <a:cxnLst/>
            <a:rect r="r" b="b" t="t" l="l"/>
            <a:pathLst>
              <a:path h="7547302" w="7693022">
                <a:moveTo>
                  <a:pt x="0" y="0"/>
                </a:moveTo>
                <a:lnTo>
                  <a:pt x="7693023" y="0"/>
                </a:lnTo>
                <a:lnTo>
                  <a:pt x="7693023" y="7547302"/>
                </a:lnTo>
                <a:lnTo>
                  <a:pt x="0" y="754730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1805047">
            <a:off x="16431173" y="5416785"/>
            <a:ext cx="3109988" cy="6503778"/>
          </a:xfrm>
          <a:custGeom>
            <a:avLst/>
            <a:gdLst/>
            <a:ahLst/>
            <a:cxnLst/>
            <a:rect r="r" b="b" t="t" l="l"/>
            <a:pathLst>
              <a:path h="6503778" w="3109988">
                <a:moveTo>
                  <a:pt x="3109989" y="0"/>
                </a:moveTo>
                <a:lnTo>
                  <a:pt x="0" y="0"/>
                </a:lnTo>
                <a:lnTo>
                  <a:pt x="0" y="6503777"/>
                </a:lnTo>
                <a:lnTo>
                  <a:pt x="3109989" y="6503777"/>
                </a:lnTo>
                <a:lnTo>
                  <a:pt x="310998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793524" y="2962340"/>
            <a:ext cx="13099457" cy="5882847"/>
          </a:xfrm>
          <a:custGeom>
            <a:avLst/>
            <a:gdLst/>
            <a:ahLst/>
            <a:cxnLst/>
            <a:rect r="r" b="b" t="t" l="l"/>
            <a:pathLst>
              <a:path h="5882847" w="13099457">
                <a:moveTo>
                  <a:pt x="0" y="0"/>
                </a:moveTo>
                <a:lnTo>
                  <a:pt x="13099456" y="0"/>
                </a:lnTo>
                <a:lnTo>
                  <a:pt x="13099456" y="5882846"/>
                </a:lnTo>
                <a:lnTo>
                  <a:pt x="0" y="58828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193950" y="3736361"/>
            <a:ext cx="10298604" cy="4249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017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Evaluation:</a:t>
            </a:r>
          </a:p>
          <a:p>
            <a:pPr algn="l" marL="651573" indent="-325786" lvl="1">
              <a:lnSpc>
                <a:spcPts val="4225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Accuracy and confusion matrix analysis.</a:t>
            </a:r>
          </a:p>
          <a:p>
            <a:pPr algn="l" marL="651573" indent="-325786" lvl="1">
              <a:lnSpc>
                <a:spcPts val="4225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Feature Importance: Plotted the importance of each feature in predicting bankruptcy.</a:t>
            </a:r>
          </a:p>
          <a:p>
            <a:pPr algn="l">
              <a:lnSpc>
                <a:spcPts val="4225"/>
              </a:lnSpc>
            </a:pPr>
            <a:r>
              <a:rPr lang="en-US" sz="3017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Performance:</a:t>
            </a:r>
          </a:p>
          <a:p>
            <a:pPr algn="l" marL="651573" indent="-325786" lvl="1">
              <a:lnSpc>
                <a:spcPts val="4225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Showed high accuracy and balanced performance across metrics.</a:t>
            </a:r>
          </a:p>
          <a:p>
            <a:pPr algn="l">
              <a:lnSpc>
                <a:spcPts val="4225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551216" y="1768540"/>
            <a:ext cx="6633703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RANDOM FOREST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C7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525015" y="-2292297"/>
            <a:ext cx="12654375" cy="14871595"/>
          </a:xfrm>
          <a:custGeom>
            <a:avLst/>
            <a:gdLst/>
            <a:ahLst/>
            <a:cxnLst/>
            <a:rect r="r" b="b" t="t" l="l"/>
            <a:pathLst>
              <a:path h="14871595" w="12654375">
                <a:moveTo>
                  <a:pt x="0" y="0"/>
                </a:moveTo>
                <a:lnTo>
                  <a:pt x="12654375" y="0"/>
                </a:lnTo>
                <a:lnTo>
                  <a:pt x="12654375" y="14871594"/>
                </a:lnTo>
                <a:lnTo>
                  <a:pt x="0" y="14871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057679" y="6501421"/>
            <a:ext cx="4489613" cy="4114800"/>
          </a:xfrm>
          <a:custGeom>
            <a:avLst/>
            <a:gdLst/>
            <a:ahLst/>
            <a:cxnLst/>
            <a:rect r="r" b="b" t="t" l="l"/>
            <a:pathLst>
              <a:path h="4114800" w="4489613">
                <a:moveTo>
                  <a:pt x="0" y="0"/>
                </a:moveTo>
                <a:lnTo>
                  <a:pt x="4489613" y="0"/>
                </a:lnTo>
                <a:lnTo>
                  <a:pt x="44896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302486" y="0"/>
            <a:ext cx="4440140" cy="4816719"/>
          </a:xfrm>
          <a:custGeom>
            <a:avLst/>
            <a:gdLst/>
            <a:ahLst/>
            <a:cxnLst/>
            <a:rect r="r" b="b" t="t" l="l"/>
            <a:pathLst>
              <a:path h="4816719" w="4440140">
                <a:moveTo>
                  <a:pt x="0" y="0"/>
                </a:moveTo>
                <a:lnTo>
                  <a:pt x="4440139" y="0"/>
                </a:lnTo>
                <a:lnTo>
                  <a:pt x="4440139" y="4816719"/>
                </a:lnTo>
                <a:lnTo>
                  <a:pt x="0" y="481671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507591">
            <a:off x="-4946635" y="-525598"/>
            <a:ext cx="14086617" cy="12818822"/>
          </a:xfrm>
          <a:custGeom>
            <a:avLst/>
            <a:gdLst/>
            <a:ahLst/>
            <a:cxnLst/>
            <a:rect r="r" b="b" t="t" l="l"/>
            <a:pathLst>
              <a:path h="12818822" w="14086617">
                <a:moveTo>
                  <a:pt x="0" y="0"/>
                </a:moveTo>
                <a:lnTo>
                  <a:pt x="14086617" y="0"/>
                </a:lnTo>
                <a:lnTo>
                  <a:pt x="14086617" y="12818822"/>
                </a:lnTo>
                <a:lnTo>
                  <a:pt x="0" y="1281882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490524" y="2929060"/>
            <a:ext cx="9075071" cy="4970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Training:</a:t>
            </a:r>
          </a:p>
          <a:p>
            <a:pPr algn="l" marL="690881" indent="-345440" lvl="1">
              <a:lnSpc>
                <a:spcPts val="3552"/>
              </a:lnSpc>
              <a:buFont typeface="Arial"/>
              <a:buChar char="•"/>
            </a:pPr>
            <a:r>
              <a:rPr lang="en-US" sz="3200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Trained the Naive Bayes model using GaussianNB.</a:t>
            </a:r>
          </a:p>
          <a:p>
            <a:pPr algn="l">
              <a:lnSpc>
                <a:spcPts val="3552"/>
              </a:lnSpc>
            </a:pPr>
            <a:r>
              <a:rPr lang="en-US" sz="3200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Evaluation:</a:t>
            </a:r>
          </a:p>
          <a:p>
            <a:pPr algn="l" marL="690881" indent="-345440" lvl="1">
              <a:lnSpc>
                <a:spcPts val="3552"/>
              </a:lnSpc>
              <a:buFont typeface="Arial"/>
              <a:buChar char="•"/>
            </a:pPr>
            <a:r>
              <a:rPr lang="en-US" sz="3200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Accuracy: 95.24%</a:t>
            </a:r>
          </a:p>
          <a:p>
            <a:pPr algn="l" marL="690881" indent="-345440" lvl="1">
              <a:lnSpc>
                <a:spcPts val="3552"/>
              </a:lnSpc>
              <a:buFont typeface="Arial"/>
              <a:buChar char="•"/>
            </a:pPr>
            <a:r>
              <a:rPr lang="en-US" sz="3200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Confusion Matrix: Visualized using a heatmap.</a:t>
            </a:r>
          </a:p>
          <a:p>
            <a:pPr algn="l" marL="690881" indent="-345440" lvl="1">
              <a:lnSpc>
                <a:spcPts val="3552"/>
              </a:lnSpc>
              <a:buFont typeface="Arial"/>
              <a:buChar char="•"/>
            </a:pPr>
            <a:r>
              <a:rPr lang="en-US" sz="3200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Classification Report: Highlighted the precision, recall, and F1-score for each class.</a:t>
            </a:r>
          </a:p>
          <a:p>
            <a:pPr algn="l" marL="690881" indent="-345440" lvl="1">
              <a:lnSpc>
                <a:spcPts val="3552"/>
              </a:lnSpc>
              <a:buFont typeface="Arial"/>
              <a:buChar char="•"/>
            </a:pPr>
            <a:r>
              <a:rPr lang="en-US" sz="3200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Observed high precision and recall for class 1 (non-bankrupt).</a:t>
            </a:r>
          </a:p>
          <a:p>
            <a:pPr algn="l">
              <a:lnSpc>
                <a:spcPts val="3552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5490524" y="1744785"/>
            <a:ext cx="7306952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NAIVE BAYES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4C8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772310">
            <a:off x="1161386" y="597283"/>
            <a:ext cx="15965229" cy="18762555"/>
          </a:xfrm>
          <a:custGeom>
            <a:avLst/>
            <a:gdLst/>
            <a:ahLst/>
            <a:cxnLst/>
            <a:rect r="r" b="b" t="t" l="l"/>
            <a:pathLst>
              <a:path h="18762555" w="15965229">
                <a:moveTo>
                  <a:pt x="0" y="0"/>
                </a:moveTo>
                <a:lnTo>
                  <a:pt x="15965228" y="0"/>
                </a:lnTo>
                <a:lnTo>
                  <a:pt x="15965228" y="18762555"/>
                </a:lnTo>
                <a:lnTo>
                  <a:pt x="0" y="18762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51574">
            <a:off x="13365824" y="270320"/>
            <a:ext cx="3437551" cy="3150569"/>
          </a:xfrm>
          <a:custGeom>
            <a:avLst/>
            <a:gdLst/>
            <a:ahLst/>
            <a:cxnLst/>
            <a:rect r="r" b="b" t="t" l="l"/>
            <a:pathLst>
              <a:path h="3150569" w="3437551">
                <a:moveTo>
                  <a:pt x="3437551" y="0"/>
                </a:moveTo>
                <a:lnTo>
                  <a:pt x="0" y="0"/>
                </a:lnTo>
                <a:lnTo>
                  <a:pt x="0" y="3150568"/>
                </a:lnTo>
                <a:lnTo>
                  <a:pt x="3437551" y="3150568"/>
                </a:lnTo>
                <a:lnTo>
                  <a:pt x="343755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45228">
            <a:off x="-1095186" y="-178424"/>
            <a:ext cx="8065935" cy="5558162"/>
          </a:xfrm>
          <a:custGeom>
            <a:avLst/>
            <a:gdLst/>
            <a:ahLst/>
            <a:cxnLst/>
            <a:rect r="r" b="b" t="t" l="l"/>
            <a:pathLst>
              <a:path h="5558162" w="8065935">
                <a:moveTo>
                  <a:pt x="0" y="0"/>
                </a:moveTo>
                <a:lnTo>
                  <a:pt x="8065934" y="0"/>
                </a:lnTo>
                <a:lnTo>
                  <a:pt x="8065934" y="5558162"/>
                </a:lnTo>
                <a:lnTo>
                  <a:pt x="0" y="55581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937781" y="4015263"/>
            <a:ext cx="12412438" cy="619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Training: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Trained the Gradient Boosting model on the training set.</a:t>
            </a:r>
          </a:p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Evaluation: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Accuracy: Calculated using accuracy_score.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Confusion Matrix and Classification Report: Detailed performance metrics.</a:t>
            </a:r>
          </a:p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Performance: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Showed the highest accuracy and well-balanced precision/recall among all models.</a:t>
            </a:r>
          </a:p>
          <a:p>
            <a:pPr algn="just">
              <a:lnSpc>
                <a:spcPts val="4480"/>
              </a:lnSpc>
            </a:pPr>
          </a:p>
          <a:p>
            <a:pPr algn="just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000619" y="895350"/>
            <a:ext cx="10297442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GRADIENT BOOSTING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682960">
            <a:off x="-528412" y="7200900"/>
            <a:ext cx="4194247" cy="4114800"/>
          </a:xfrm>
          <a:custGeom>
            <a:avLst/>
            <a:gdLst/>
            <a:ahLst/>
            <a:cxnLst/>
            <a:rect r="r" b="b" t="t" l="l"/>
            <a:pathLst>
              <a:path h="4114800" w="4194247">
                <a:moveTo>
                  <a:pt x="0" y="0"/>
                </a:moveTo>
                <a:lnTo>
                  <a:pt x="4194247" y="0"/>
                </a:lnTo>
                <a:lnTo>
                  <a:pt x="4194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427871">
            <a:off x="2300055" y="-2442398"/>
            <a:ext cx="13687891" cy="16086196"/>
          </a:xfrm>
          <a:custGeom>
            <a:avLst/>
            <a:gdLst/>
            <a:ahLst/>
            <a:cxnLst/>
            <a:rect r="r" b="b" t="t" l="l"/>
            <a:pathLst>
              <a:path h="16086196" w="13687891">
                <a:moveTo>
                  <a:pt x="0" y="0"/>
                </a:moveTo>
                <a:lnTo>
                  <a:pt x="13687890" y="0"/>
                </a:lnTo>
                <a:lnTo>
                  <a:pt x="13687890" y="16086196"/>
                </a:lnTo>
                <a:lnTo>
                  <a:pt x="0" y="160861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937781" y="3202231"/>
            <a:ext cx="12412438" cy="5633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Training: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Split data into training (80%) and testing (20%) sets using train_test_split.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Trained the SVM model using SVC.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Evaluation: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Accuracy: Calculated using accuracy_score.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Confusion Matrix: Visualized using a heatmap to understand true/false positives and negatives.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Classification Report: Precision, Recall, F1-score for each class.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607647" y="1173848"/>
            <a:ext cx="12226472" cy="231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82"/>
              </a:lnSpc>
            </a:pPr>
            <a:r>
              <a:rPr lang="en-US" sz="6630">
                <a:solidFill>
                  <a:srgbClr val="FFFFFF"/>
                </a:solidFill>
                <a:latin typeface="Bosk"/>
                <a:ea typeface="Bosk"/>
                <a:cs typeface="Bosk"/>
                <a:sym typeface="Bosk"/>
              </a:rPr>
              <a:t>SUPPORT VECTOR MACHINE</a:t>
            </a:r>
          </a:p>
          <a:p>
            <a:pPr algn="ctr">
              <a:lnSpc>
                <a:spcPts val="9282"/>
              </a:lnSpc>
              <a:spcBef>
                <a:spcPct val="0"/>
              </a:spcBef>
            </a:pPr>
            <a:r>
              <a:rPr lang="en-US" sz="6630">
                <a:solidFill>
                  <a:srgbClr val="FFFFFF"/>
                </a:solidFill>
                <a:latin typeface="Bosk"/>
                <a:ea typeface="Bosk"/>
                <a:cs typeface="Bosk"/>
                <a:sym typeface="Bosk"/>
              </a:rPr>
              <a:t> (SVM)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139845">
            <a:off x="13743466" y="5418312"/>
            <a:ext cx="4440140" cy="4816719"/>
          </a:xfrm>
          <a:custGeom>
            <a:avLst/>
            <a:gdLst/>
            <a:ahLst/>
            <a:cxnLst/>
            <a:rect r="r" b="b" t="t" l="l"/>
            <a:pathLst>
              <a:path h="4816719" w="4440140">
                <a:moveTo>
                  <a:pt x="0" y="0"/>
                </a:moveTo>
                <a:lnTo>
                  <a:pt x="4440139" y="0"/>
                </a:lnTo>
                <a:lnTo>
                  <a:pt x="4440139" y="4816720"/>
                </a:lnTo>
                <a:lnTo>
                  <a:pt x="0" y="48167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501088" y="882833"/>
            <a:ext cx="7511463" cy="8698789"/>
            <a:chOff x="0" y="0"/>
            <a:chExt cx="1978328" cy="229103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78328" cy="2291039"/>
            </a:xfrm>
            <a:custGeom>
              <a:avLst/>
              <a:gdLst/>
              <a:ahLst/>
              <a:cxnLst/>
              <a:rect r="r" b="b" t="t" l="l"/>
              <a:pathLst>
                <a:path h="2291039" w="1978328">
                  <a:moveTo>
                    <a:pt x="52565" y="0"/>
                  </a:moveTo>
                  <a:lnTo>
                    <a:pt x="1925763" y="0"/>
                  </a:lnTo>
                  <a:cubicBezTo>
                    <a:pt x="1939704" y="0"/>
                    <a:pt x="1953074" y="5538"/>
                    <a:pt x="1962932" y="15396"/>
                  </a:cubicBezTo>
                  <a:cubicBezTo>
                    <a:pt x="1972790" y="25254"/>
                    <a:pt x="1978328" y="38624"/>
                    <a:pt x="1978328" y="52565"/>
                  </a:cubicBezTo>
                  <a:lnTo>
                    <a:pt x="1978328" y="2238474"/>
                  </a:lnTo>
                  <a:cubicBezTo>
                    <a:pt x="1978328" y="2267505"/>
                    <a:pt x="1954794" y="2291039"/>
                    <a:pt x="1925763" y="2291039"/>
                  </a:cubicBezTo>
                  <a:lnTo>
                    <a:pt x="52565" y="2291039"/>
                  </a:lnTo>
                  <a:cubicBezTo>
                    <a:pt x="38624" y="2291039"/>
                    <a:pt x="25254" y="2285501"/>
                    <a:pt x="15396" y="2275643"/>
                  </a:cubicBezTo>
                  <a:cubicBezTo>
                    <a:pt x="5538" y="2265785"/>
                    <a:pt x="0" y="2252415"/>
                    <a:pt x="0" y="2238474"/>
                  </a:cubicBezTo>
                  <a:lnTo>
                    <a:pt x="0" y="52565"/>
                  </a:lnTo>
                  <a:cubicBezTo>
                    <a:pt x="0" y="23534"/>
                    <a:pt x="23534" y="0"/>
                    <a:pt x="5256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rnd">
              <a:solidFill>
                <a:srgbClr val="374C7A"/>
              </a:solidFill>
              <a:prstDash val="dash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978328" cy="23481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6836884">
            <a:off x="-1068423" y="-1028700"/>
            <a:ext cx="4194247" cy="4114800"/>
          </a:xfrm>
          <a:custGeom>
            <a:avLst/>
            <a:gdLst/>
            <a:ahLst/>
            <a:cxnLst/>
            <a:rect r="r" b="b" t="t" l="l"/>
            <a:pathLst>
              <a:path h="4114800" w="4194247">
                <a:moveTo>
                  <a:pt x="0" y="0"/>
                </a:moveTo>
                <a:lnTo>
                  <a:pt x="4194246" y="0"/>
                </a:lnTo>
                <a:lnTo>
                  <a:pt x="419424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4241186">
            <a:off x="9741641" y="1156134"/>
            <a:ext cx="2673382" cy="4389135"/>
          </a:xfrm>
          <a:custGeom>
            <a:avLst/>
            <a:gdLst/>
            <a:ahLst/>
            <a:cxnLst/>
            <a:rect r="r" b="b" t="t" l="l"/>
            <a:pathLst>
              <a:path h="4389135" w="2673382">
                <a:moveTo>
                  <a:pt x="0" y="0"/>
                </a:moveTo>
                <a:lnTo>
                  <a:pt x="2673382" y="0"/>
                </a:lnTo>
                <a:lnTo>
                  <a:pt x="2673382" y="4389135"/>
                </a:lnTo>
                <a:lnTo>
                  <a:pt x="0" y="43891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719260" y="1117428"/>
            <a:ext cx="7075119" cy="8229600"/>
            <a:chOff x="0" y="0"/>
            <a:chExt cx="1863406" cy="216746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86340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863406">
                  <a:moveTo>
                    <a:pt x="55807" y="0"/>
                  </a:moveTo>
                  <a:lnTo>
                    <a:pt x="1807600" y="0"/>
                  </a:lnTo>
                  <a:cubicBezTo>
                    <a:pt x="1838421" y="0"/>
                    <a:pt x="1863406" y="24985"/>
                    <a:pt x="1863406" y="55807"/>
                  </a:cubicBezTo>
                  <a:lnTo>
                    <a:pt x="1863406" y="2111660"/>
                  </a:lnTo>
                  <a:cubicBezTo>
                    <a:pt x="1863406" y="2126461"/>
                    <a:pt x="1857526" y="2140656"/>
                    <a:pt x="1847061" y="2151121"/>
                  </a:cubicBezTo>
                  <a:cubicBezTo>
                    <a:pt x="1836595" y="2161587"/>
                    <a:pt x="1822400" y="2167467"/>
                    <a:pt x="1807600" y="2167467"/>
                  </a:cubicBezTo>
                  <a:lnTo>
                    <a:pt x="55807" y="2167467"/>
                  </a:lnTo>
                  <a:cubicBezTo>
                    <a:pt x="41006" y="2167467"/>
                    <a:pt x="26811" y="2161587"/>
                    <a:pt x="16345" y="2151121"/>
                  </a:cubicBezTo>
                  <a:cubicBezTo>
                    <a:pt x="5880" y="2140656"/>
                    <a:pt x="0" y="2126461"/>
                    <a:pt x="0" y="2111660"/>
                  </a:cubicBezTo>
                  <a:lnTo>
                    <a:pt x="0" y="55807"/>
                  </a:lnTo>
                  <a:cubicBezTo>
                    <a:pt x="0" y="41006"/>
                    <a:pt x="5880" y="26811"/>
                    <a:pt x="16345" y="16345"/>
                  </a:cubicBezTo>
                  <a:cubicBezTo>
                    <a:pt x="26811" y="5880"/>
                    <a:pt x="41006" y="0"/>
                    <a:pt x="55807" y="0"/>
                  </a:cubicBezTo>
                  <a:close/>
                </a:path>
              </a:pathLst>
            </a:custGeom>
            <a:solidFill>
              <a:srgbClr val="6F90B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863406" cy="2224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47589" y="3556497"/>
            <a:ext cx="8473685" cy="3351460"/>
            <a:chOff x="0" y="0"/>
            <a:chExt cx="2231752" cy="88268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231752" cy="882689"/>
            </a:xfrm>
            <a:custGeom>
              <a:avLst/>
              <a:gdLst/>
              <a:ahLst/>
              <a:cxnLst/>
              <a:rect r="r" b="b" t="t" l="l"/>
              <a:pathLst>
                <a:path h="882689" w="2231752">
                  <a:moveTo>
                    <a:pt x="46596" y="0"/>
                  </a:moveTo>
                  <a:lnTo>
                    <a:pt x="2185157" y="0"/>
                  </a:lnTo>
                  <a:cubicBezTo>
                    <a:pt x="2210891" y="0"/>
                    <a:pt x="2231752" y="20862"/>
                    <a:pt x="2231752" y="46596"/>
                  </a:cubicBezTo>
                  <a:lnTo>
                    <a:pt x="2231752" y="836093"/>
                  </a:lnTo>
                  <a:cubicBezTo>
                    <a:pt x="2231752" y="861828"/>
                    <a:pt x="2210891" y="882689"/>
                    <a:pt x="2185157" y="882689"/>
                  </a:cubicBezTo>
                  <a:lnTo>
                    <a:pt x="46596" y="882689"/>
                  </a:lnTo>
                  <a:cubicBezTo>
                    <a:pt x="20862" y="882689"/>
                    <a:pt x="0" y="861828"/>
                    <a:pt x="0" y="836093"/>
                  </a:cubicBezTo>
                  <a:lnTo>
                    <a:pt x="0" y="46596"/>
                  </a:lnTo>
                  <a:cubicBezTo>
                    <a:pt x="0" y="20862"/>
                    <a:pt x="20862" y="0"/>
                    <a:pt x="465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rnd">
              <a:solidFill>
                <a:srgbClr val="374C7A"/>
              </a:solidFill>
              <a:prstDash val="dash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2231752" cy="9398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670315" y="3888416"/>
            <a:ext cx="8228233" cy="2687622"/>
          </a:xfrm>
          <a:custGeom>
            <a:avLst/>
            <a:gdLst/>
            <a:ahLst/>
            <a:cxnLst/>
            <a:rect r="r" b="b" t="t" l="l"/>
            <a:pathLst>
              <a:path h="2687622" w="8228233">
                <a:moveTo>
                  <a:pt x="0" y="0"/>
                </a:moveTo>
                <a:lnTo>
                  <a:pt x="8228233" y="0"/>
                </a:lnTo>
                <a:lnTo>
                  <a:pt x="8228233" y="2687623"/>
                </a:lnTo>
                <a:lnTo>
                  <a:pt x="0" y="26876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1093" t="-297922" r="-185513" b="-188756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194999" y="1524780"/>
            <a:ext cx="6123641" cy="7319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Training: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Trained the KNN model using KNeighborsClassifier with k=5.</a:t>
            </a:r>
          </a:p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Evaluation: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Accuracy: Calculated using accuracy_score.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Confusion Matrix: Visualized using a heatmap.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Classification Report: Detailed precision, recall, and F1-score for each class.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749483"/>
            <a:ext cx="10297442" cy="2216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K-NEAREST</a:t>
            </a:r>
          </a:p>
          <a:p>
            <a:pPr algn="ctr">
              <a:lnSpc>
                <a:spcPts val="6439"/>
              </a:lnSpc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NEIGHBORS(KNN)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492131">
            <a:off x="13154672" y="5114805"/>
            <a:ext cx="7245955" cy="6415964"/>
          </a:xfrm>
          <a:custGeom>
            <a:avLst/>
            <a:gdLst/>
            <a:ahLst/>
            <a:cxnLst/>
            <a:rect r="r" b="b" t="t" l="l"/>
            <a:pathLst>
              <a:path h="6415964" w="7245955">
                <a:moveTo>
                  <a:pt x="0" y="0"/>
                </a:moveTo>
                <a:lnTo>
                  <a:pt x="7245956" y="0"/>
                </a:lnTo>
                <a:lnTo>
                  <a:pt x="7245956" y="6415965"/>
                </a:lnTo>
                <a:lnTo>
                  <a:pt x="0" y="64159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66924">
            <a:off x="3667411" y="-1352705"/>
            <a:ext cx="2588752" cy="4250190"/>
          </a:xfrm>
          <a:custGeom>
            <a:avLst/>
            <a:gdLst/>
            <a:ahLst/>
            <a:cxnLst/>
            <a:rect r="r" b="b" t="t" l="l"/>
            <a:pathLst>
              <a:path h="4250190" w="2588752">
                <a:moveTo>
                  <a:pt x="0" y="0"/>
                </a:moveTo>
                <a:lnTo>
                  <a:pt x="2588752" y="0"/>
                </a:lnTo>
                <a:lnTo>
                  <a:pt x="2588752" y="4250190"/>
                </a:lnTo>
                <a:lnTo>
                  <a:pt x="0" y="42501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313215" y="7200900"/>
            <a:ext cx="4125113" cy="4114800"/>
          </a:xfrm>
          <a:custGeom>
            <a:avLst/>
            <a:gdLst/>
            <a:ahLst/>
            <a:cxnLst/>
            <a:rect r="r" b="b" t="t" l="l"/>
            <a:pathLst>
              <a:path h="4114800" w="4125113">
                <a:moveTo>
                  <a:pt x="0" y="0"/>
                </a:moveTo>
                <a:lnTo>
                  <a:pt x="4125113" y="0"/>
                </a:lnTo>
                <a:lnTo>
                  <a:pt x="41251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7127392">
            <a:off x="-805652" y="-2590452"/>
            <a:ext cx="3109988" cy="6503778"/>
          </a:xfrm>
          <a:custGeom>
            <a:avLst/>
            <a:gdLst/>
            <a:ahLst/>
            <a:cxnLst/>
            <a:rect r="r" b="b" t="t" l="l"/>
            <a:pathLst>
              <a:path h="6503778" w="3109988">
                <a:moveTo>
                  <a:pt x="3109988" y="0"/>
                </a:moveTo>
                <a:lnTo>
                  <a:pt x="0" y="0"/>
                </a:lnTo>
                <a:lnTo>
                  <a:pt x="0" y="6503778"/>
                </a:lnTo>
                <a:lnTo>
                  <a:pt x="3109988" y="6503778"/>
                </a:lnTo>
                <a:lnTo>
                  <a:pt x="3109988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5466924">
            <a:off x="3667411" y="7932443"/>
            <a:ext cx="2588752" cy="4250190"/>
          </a:xfrm>
          <a:custGeom>
            <a:avLst/>
            <a:gdLst/>
            <a:ahLst/>
            <a:cxnLst/>
            <a:rect r="r" b="b" t="t" l="l"/>
            <a:pathLst>
              <a:path h="4250190" w="2588752">
                <a:moveTo>
                  <a:pt x="0" y="0"/>
                </a:moveTo>
                <a:lnTo>
                  <a:pt x="2588752" y="0"/>
                </a:lnTo>
                <a:lnTo>
                  <a:pt x="2588752" y="4250190"/>
                </a:lnTo>
                <a:lnTo>
                  <a:pt x="0" y="42501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549625" y="3088495"/>
            <a:ext cx="11188750" cy="619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Metrics Comparison: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Created a table comparing accuracy, precision, recall, and F1-score for all models.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Best Model: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Support Vector Classifier(SVC)</a:t>
            </a: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 with the highest overall accuracy and balanced performance.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Insights: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Support Vector Classifier(SVC), </a:t>
            </a: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Random Forest and Gradient Boosting performed well due to their ability to handle complex relationships in the data.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995279" y="1444313"/>
            <a:ext cx="10297442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MODEL COMPARISON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52910">
            <a:off x="-514153" y="5431417"/>
            <a:ext cx="5473588" cy="5016628"/>
          </a:xfrm>
          <a:custGeom>
            <a:avLst/>
            <a:gdLst/>
            <a:ahLst/>
            <a:cxnLst/>
            <a:rect r="r" b="b" t="t" l="l"/>
            <a:pathLst>
              <a:path h="5016628" w="5473588">
                <a:moveTo>
                  <a:pt x="0" y="0"/>
                </a:moveTo>
                <a:lnTo>
                  <a:pt x="5473588" y="0"/>
                </a:lnTo>
                <a:lnTo>
                  <a:pt x="5473588" y="5016628"/>
                </a:lnTo>
                <a:lnTo>
                  <a:pt x="0" y="50166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7899543">
            <a:off x="445115" y="-1500079"/>
            <a:ext cx="5586321" cy="3849483"/>
          </a:xfrm>
          <a:custGeom>
            <a:avLst/>
            <a:gdLst/>
            <a:ahLst/>
            <a:cxnLst/>
            <a:rect r="r" b="b" t="t" l="l"/>
            <a:pathLst>
              <a:path h="3849483" w="5586321">
                <a:moveTo>
                  <a:pt x="5586321" y="0"/>
                </a:moveTo>
                <a:lnTo>
                  <a:pt x="0" y="0"/>
                </a:lnTo>
                <a:lnTo>
                  <a:pt x="0" y="3849483"/>
                </a:lnTo>
                <a:lnTo>
                  <a:pt x="5586321" y="3849483"/>
                </a:lnTo>
                <a:lnTo>
                  <a:pt x="558632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4163175">
            <a:off x="8057020" y="7284818"/>
            <a:ext cx="6749554" cy="4651056"/>
          </a:xfrm>
          <a:custGeom>
            <a:avLst/>
            <a:gdLst/>
            <a:ahLst/>
            <a:cxnLst/>
            <a:rect r="r" b="b" t="t" l="l"/>
            <a:pathLst>
              <a:path h="4651056" w="6749554">
                <a:moveTo>
                  <a:pt x="6749554" y="0"/>
                </a:moveTo>
                <a:lnTo>
                  <a:pt x="0" y="0"/>
                </a:lnTo>
                <a:lnTo>
                  <a:pt x="0" y="4651057"/>
                </a:lnTo>
                <a:lnTo>
                  <a:pt x="6749554" y="4651057"/>
                </a:lnTo>
                <a:lnTo>
                  <a:pt x="674955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977556">
            <a:off x="14857558" y="899230"/>
            <a:ext cx="9270299" cy="8435972"/>
          </a:xfrm>
          <a:custGeom>
            <a:avLst/>
            <a:gdLst/>
            <a:ahLst/>
            <a:cxnLst/>
            <a:rect r="r" b="b" t="t" l="l"/>
            <a:pathLst>
              <a:path h="8435972" w="9270299">
                <a:moveTo>
                  <a:pt x="0" y="0"/>
                </a:moveTo>
                <a:lnTo>
                  <a:pt x="9270298" y="0"/>
                </a:lnTo>
                <a:lnTo>
                  <a:pt x="9270298" y="8435972"/>
                </a:lnTo>
                <a:lnTo>
                  <a:pt x="0" y="84359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2205377"/>
            <a:ext cx="7387582" cy="5876246"/>
          </a:xfrm>
          <a:custGeom>
            <a:avLst/>
            <a:gdLst/>
            <a:ahLst/>
            <a:cxnLst/>
            <a:rect r="r" b="b" t="t" l="l"/>
            <a:pathLst>
              <a:path h="5876246" w="7387582">
                <a:moveTo>
                  <a:pt x="0" y="0"/>
                </a:moveTo>
                <a:lnTo>
                  <a:pt x="7387582" y="0"/>
                </a:lnTo>
                <a:lnTo>
                  <a:pt x="7387582" y="5876246"/>
                </a:lnTo>
                <a:lnTo>
                  <a:pt x="0" y="58762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628150" y="2150667"/>
            <a:ext cx="6083276" cy="6045256"/>
          </a:xfrm>
          <a:custGeom>
            <a:avLst/>
            <a:gdLst/>
            <a:ahLst/>
            <a:cxnLst/>
            <a:rect r="r" b="b" t="t" l="l"/>
            <a:pathLst>
              <a:path h="6045256" w="6083276">
                <a:moveTo>
                  <a:pt x="0" y="0"/>
                </a:moveTo>
                <a:lnTo>
                  <a:pt x="6083277" y="0"/>
                </a:lnTo>
                <a:lnTo>
                  <a:pt x="6083277" y="6045256"/>
                </a:lnTo>
                <a:lnTo>
                  <a:pt x="0" y="604525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995279" y="895350"/>
            <a:ext cx="10297442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GRAPHS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35816" y="8081623"/>
            <a:ext cx="8892334" cy="1030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62"/>
              </a:lnSpc>
              <a:spcBef>
                <a:spcPct val="0"/>
              </a:spcBef>
            </a:pPr>
            <a:r>
              <a:rPr lang="en-US" sz="6044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LOGISTIC REGRESSION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223621" y="8081623"/>
            <a:ext cx="8892334" cy="1030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62"/>
              </a:lnSpc>
              <a:spcBef>
                <a:spcPct val="0"/>
              </a:spcBef>
            </a:pPr>
            <a:r>
              <a:rPr lang="en-US" sz="6044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DECISION TREE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C7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74613" y="5013042"/>
            <a:ext cx="7599105" cy="6553836"/>
          </a:xfrm>
          <a:custGeom>
            <a:avLst/>
            <a:gdLst/>
            <a:ahLst/>
            <a:cxnLst/>
            <a:rect r="r" b="b" t="t" l="l"/>
            <a:pathLst>
              <a:path h="6553836" w="7599105">
                <a:moveTo>
                  <a:pt x="0" y="0"/>
                </a:moveTo>
                <a:lnTo>
                  <a:pt x="7599105" y="0"/>
                </a:lnTo>
                <a:lnTo>
                  <a:pt x="7599105" y="6553836"/>
                </a:lnTo>
                <a:lnTo>
                  <a:pt x="0" y="655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15942" y="4655338"/>
            <a:ext cx="7599105" cy="6553836"/>
          </a:xfrm>
          <a:custGeom>
            <a:avLst/>
            <a:gdLst/>
            <a:ahLst/>
            <a:cxnLst/>
            <a:rect r="r" b="b" t="t" l="l"/>
            <a:pathLst>
              <a:path h="6553836" w="7599105">
                <a:moveTo>
                  <a:pt x="0" y="0"/>
                </a:moveTo>
                <a:lnTo>
                  <a:pt x="7599105" y="0"/>
                </a:lnTo>
                <a:lnTo>
                  <a:pt x="7599105" y="6553836"/>
                </a:lnTo>
                <a:lnTo>
                  <a:pt x="0" y="655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210733" y="3029887"/>
            <a:ext cx="13349284" cy="4773704"/>
            <a:chOff x="0" y="0"/>
            <a:chExt cx="892027" cy="31898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92027" cy="318989"/>
            </a:xfrm>
            <a:custGeom>
              <a:avLst/>
              <a:gdLst/>
              <a:ahLst/>
              <a:cxnLst/>
              <a:rect r="r" b="b" t="t" l="l"/>
              <a:pathLst>
                <a:path h="318989" w="892027">
                  <a:moveTo>
                    <a:pt x="688827" y="0"/>
                  </a:moveTo>
                  <a:lnTo>
                    <a:pt x="0" y="0"/>
                  </a:lnTo>
                  <a:lnTo>
                    <a:pt x="0" y="318989"/>
                  </a:lnTo>
                  <a:lnTo>
                    <a:pt x="688827" y="318989"/>
                  </a:lnTo>
                  <a:lnTo>
                    <a:pt x="892027" y="159495"/>
                  </a:lnTo>
                  <a:lnTo>
                    <a:pt x="688827" y="0"/>
                  </a:lnTo>
                  <a:close/>
                </a:path>
              </a:pathLst>
            </a:custGeom>
            <a:solidFill>
              <a:srgbClr val="FFFFFF">
                <a:alpha val="29804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777727" cy="3761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4225966" y="-3523949"/>
            <a:ext cx="7599105" cy="6553836"/>
          </a:xfrm>
          <a:custGeom>
            <a:avLst/>
            <a:gdLst/>
            <a:ahLst/>
            <a:cxnLst/>
            <a:rect r="r" b="b" t="t" l="l"/>
            <a:pathLst>
              <a:path h="6553836" w="7599105">
                <a:moveTo>
                  <a:pt x="0" y="0"/>
                </a:moveTo>
                <a:lnTo>
                  <a:pt x="7599105" y="0"/>
                </a:lnTo>
                <a:lnTo>
                  <a:pt x="7599105" y="6553836"/>
                </a:lnTo>
                <a:lnTo>
                  <a:pt x="0" y="655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-3052086">
            <a:off x="14876490" y="6474391"/>
            <a:ext cx="4765620" cy="5865379"/>
            <a:chOff x="0" y="0"/>
            <a:chExt cx="6604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0400" cy="812800"/>
            </a:xfrm>
            <a:custGeom>
              <a:avLst/>
              <a:gdLst/>
              <a:ahLst/>
              <a:cxnLst/>
              <a:rect r="r" b="b" t="t" l="l"/>
              <a:pathLst>
                <a:path h="81280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6F90B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9733531">
            <a:off x="36020" y="-2936536"/>
            <a:ext cx="4765620" cy="5865379"/>
            <a:chOff x="0" y="0"/>
            <a:chExt cx="6604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0400" cy="812800"/>
            </a:xfrm>
            <a:custGeom>
              <a:avLst/>
              <a:gdLst/>
              <a:ahLst/>
              <a:cxnLst/>
              <a:rect r="r" b="b" t="t" l="l"/>
              <a:pathLst>
                <a:path h="81280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6F90B4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-9733531">
            <a:off x="-259609" y="-4769680"/>
            <a:ext cx="5457488" cy="6716908"/>
            <a:chOff x="0" y="0"/>
            <a:chExt cx="6604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60400" cy="812800"/>
            </a:xfrm>
            <a:custGeom>
              <a:avLst/>
              <a:gdLst/>
              <a:ahLst/>
              <a:cxnLst/>
              <a:rect r="r" b="b" t="t" l="l"/>
              <a:pathLst>
                <a:path h="81280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-2274613" y="-5071893"/>
            <a:ext cx="7599105" cy="6553836"/>
          </a:xfrm>
          <a:custGeom>
            <a:avLst/>
            <a:gdLst/>
            <a:ahLst/>
            <a:cxnLst/>
            <a:rect r="r" b="b" t="t" l="l"/>
            <a:pathLst>
              <a:path h="6553836" w="7599105">
                <a:moveTo>
                  <a:pt x="0" y="0"/>
                </a:moveTo>
                <a:lnTo>
                  <a:pt x="7599105" y="0"/>
                </a:lnTo>
                <a:lnTo>
                  <a:pt x="7599105" y="6553836"/>
                </a:lnTo>
                <a:lnTo>
                  <a:pt x="0" y="655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210733" y="3254882"/>
            <a:ext cx="15077267" cy="4218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 Model used: Support Vector Classifier.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 Pickle file generated in Jupyter notebook.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 Downloaded the pickle file and transferred it into a                separate deployment folder.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 Moved the file into Spyder.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 Saved the file and ran source file in anaconda prompt.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 Deployed the model on streamlit.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759773" y="1339068"/>
            <a:ext cx="4768453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FFFFFF"/>
                </a:solidFill>
                <a:latin typeface="Bosk"/>
                <a:ea typeface="Bosk"/>
                <a:cs typeface="Bosk"/>
                <a:sym typeface="Bosk"/>
              </a:rPr>
              <a:t>DEPLOYMENT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139845">
            <a:off x="13743466" y="5418312"/>
            <a:ext cx="4440140" cy="4816719"/>
          </a:xfrm>
          <a:custGeom>
            <a:avLst/>
            <a:gdLst/>
            <a:ahLst/>
            <a:cxnLst/>
            <a:rect r="r" b="b" t="t" l="l"/>
            <a:pathLst>
              <a:path h="4816719" w="4440140">
                <a:moveTo>
                  <a:pt x="0" y="0"/>
                </a:moveTo>
                <a:lnTo>
                  <a:pt x="4440139" y="0"/>
                </a:lnTo>
                <a:lnTo>
                  <a:pt x="4440139" y="4816720"/>
                </a:lnTo>
                <a:lnTo>
                  <a:pt x="0" y="48167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2439" y="673343"/>
            <a:ext cx="11469530" cy="2182850"/>
            <a:chOff x="0" y="0"/>
            <a:chExt cx="3020781" cy="57490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20782" cy="574907"/>
            </a:xfrm>
            <a:custGeom>
              <a:avLst/>
              <a:gdLst/>
              <a:ahLst/>
              <a:cxnLst/>
              <a:rect r="r" b="b" t="t" l="l"/>
              <a:pathLst>
                <a:path h="574907" w="3020782">
                  <a:moveTo>
                    <a:pt x="34425" y="0"/>
                  </a:moveTo>
                  <a:lnTo>
                    <a:pt x="2986356" y="0"/>
                  </a:lnTo>
                  <a:cubicBezTo>
                    <a:pt x="3005369" y="0"/>
                    <a:pt x="3020782" y="15413"/>
                    <a:pt x="3020782" y="34425"/>
                  </a:cubicBezTo>
                  <a:lnTo>
                    <a:pt x="3020782" y="540482"/>
                  </a:lnTo>
                  <a:cubicBezTo>
                    <a:pt x="3020782" y="549612"/>
                    <a:pt x="3017155" y="558368"/>
                    <a:pt x="3010699" y="564824"/>
                  </a:cubicBezTo>
                  <a:cubicBezTo>
                    <a:pt x="3004243" y="571280"/>
                    <a:pt x="2995487" y="574907"/>
                    <a:pt x="2986356" y="574907"/>
                  </a:cubicBezTo>
                  <a:lnTo>
                    <a:pt x="34425" y="574907"/>
                  </a:lnTo>
                  <a:cubicBezTo>
                    <a:pt x="15413" y="574907"/>
                    <a:pt x="0" y="559494"/>
                    <a:pt x="0" y="540482"/>
                  </a:cubicBezTo>
                  <a:lnTo>
                    <a:pt x="0" y="34425"/>
                  </a:lnTo>
                  <a:cubicBezTo>
                    <a:pt x="0" y="15413"/>
                    <a:pt x="15413" y="0"/>
                    <a:pt x="3442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rnd">
              <a:solidFill>
                <a:srgbClr val="374C7A"/>
              </a:solidFill>
              <a:prstDash val="dash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3020781" cy="6320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6836884">
            <a:off x="-1068423" y="-1028700"/>
            <a:ext cx="4194247" cy="4114800"/>
          </a:xfrm>
          <a:custGeom>
            <a:avLst/>
            <a:gdLst/>
            <a:ahLst/>
            <a:cxnLst/>
            <a:rect r="r" b="b" t="t" l="l"/>
            <a:pathLst>
              <a:path h="4114800" w="4194247">
                <a:moveTo>
                  <a:pt x="0" y="0"/>
                </a:moveTo>
                <a:lnTo>
                  <a:pt x="4194246" y="0"/>
                </a:lnTo>
                <a:lnTo>
                  <a:pt x="419424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276333" y="3927903"/>
            <a:ext cx="9395704" cy="5226428"/>
            <a:chOff x="0" y="0"/>
            <a:chExt cx="1146035" cy="6374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46035" cy="637490"/>
            </a:xfrm>
            <a:custGeom>
              <a:avLst/>
              <a:gdLst/>
              <a:ahLst/>
              <a:cxnLst/>
              <a:rect r="r" b="b" t="t" l="l"/>
              <a:pathLst>
                <a:path h="637490" w="1146035">
                  <a:moveTo>
                    <a:pt x="18952" y="0"/>
                  </a:moveTo>
                  <a:lnTo>
                    <a:pt x="1127083" y="0"/>
                  </a:lnTo>
                  <a:cubicBezTo>
                    <a:pt x="1137550" y="0"/>
                    <a:pt x="1146035" y="8485"/>
                    <a:pt x="1146035" y="18952"/>
                  </a:cubicBezTo>
                  <a:lnTo>
                    <a:pt x="1146035" y="618539"/>
                  </a:lnTo>
                  <a:cubicBezTo>
                    <a:pt x="1146035" y="629005"/>
                    <a:pt x="1137550" y="637490"/>
                    <a:pt x="1127083" y="637490"/>
                  </a:cubicBezTo>
                  <a:lnTo>
                    <a:pt x="18952" y="637490"/>
                  </a:lnTo>
                  <a:cubicBezTo>
                    <a:pt x="8485" y="637490"/>
                    <a:pt x="0" y="629005"/>
                    <a:pt x="0" y="618539"/>
                  </a:cubicBezTo>
                  <a:lnTo>
                    <a:pt x="0" y="18952"/>
                  </a:lnTo>
                  <a:cubicBezTo>
                    <a:pt x="0" y="8485"/>
                    <a:pt x="8485" y="0"/>
                    <a:pt x="18952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139" r="0" b="-139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28700" y="3581889"/>
            <a:ext cx="9863718" cy="5871402"/>
            <a:chOff x="0" y="0"/>
            <a:chExt cx="2597852" cy="154637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597852" cy="1546377"/>
            </a:xfrm>
            <a:custGeom>
              <a:avLst/>
              <a:gdLst/>
              <a:ahLst/>
              <a:cxnLst/>
              <a:rect r="r" b="b" t="t" l="l"/>
              <a:pathLst>
                <a:path h="1546377" w="2597852">
                  <a:moveTo>
                    <a:pt x="40029" y="0"/>
                  </a:moveTo>
                  <a:lnTo>
                    <a:pt x="2557822" y="0"/>
                  </a:lnTo>
                  <a:cubicBezTo>
                    <a:pt x="2568439" y="0"/>
                    <a:pt x="2578620" y="4217"/>
                    <a:pt x="2586127" y="11724"/>
                  </a:cubicBezTo>
                  <a:cubicBezTo>
                    <a:pt x="2593634" y="19231"/>
                    <a:pt x="2597852" y="29413"/>
                    <a:pt x="2597852" y="40029"/>
                  </a:cubicBezTo>
                  <a:lnTo>
                    <a:pt x="2597852" y="1506348"/>
                  </a:lnTo>
                  <a:cubicBezTo>
                    <a:pt x="2597852" y="1528456"/>
                    <a:pt x="2579930" y="1546377"/>
                    <a:pt x="2557822" y="1546377"/>
                  </a:cubicBezTo>
                  <a:lnTo>
                    <a:pt x="40029" y="1546377"/>
                  </a:lnTo>
                  <a:cubicBezTo>
                    <a:pt x="17922" y="1546377"/>
                    <a:pt x="0" y="1528456"/>
                    <a:pt x="0" y="1506348"/>
                  </a:cubicBezTo>
                  <a:lnTo>
                    <a:pt x="0" y="40029"/>
                  </a:lnTo>
                  <a:cubicBezTo>
                    <a:pt x="0" y="17922"/>
                    <a:pt x="17922" y="0"/>
                    <a:pt x="4002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rnd">
              <a:solidFill>
                <a:srgbClr val="374C7A"/>
              </a:solidFill>
              <a:prstDash val="dash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597852" cy="16035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276333" y="866152"/>
            <a:ext cx="10899245" cy="1797233"/>
            <a:chOff x="0" y="0"/>
            <a:chExt cx="2673917" cy="44091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673917" cy="440916"/>
            </a:xfrm>
            <a:custGeom>
              <a:avLst/>
              <a:gdLst/>
              <a:ahLst/>
              <a:cxnLst/>
              <a:rect r="r" b="b" t="t" l="l"/>
              <a:pathLst>
                <a:path h="440916" w="2673917">
                  <a:moveTo>
                    <a:pt x="16337" y="0"/>
                  </a:moveTo>
                  <a:lnTo>
                    <a:pt x="2657580" y="0"/>
                  </a:lnTo>
                  <a:cubicBezTo>
                    <a:pt x="2661913" y="0"/>
                    <a:pt x="2666068" y="1721"/>
                    <a:pt x="2669132" y="4785"/>
                  </a:cubicBezTo>
                  <a:cubicBezTo>
                    <a:pt x="2672196" y="7849"/>
                    <a:pt x="2673917" y="12004"/>
                    <a:pt x="2673917" y="16337"/>
                  </a:cubicBezTo>
                  <a:lnTo>
                    <a:pt x="2673917" y="424579"/>
                  </a:lnTo>
                  <a:cubicBezTo>
                    <a:pt x="2673917" y="428912"/>
                    <a:pt x="2672196" y="433067"/>
                    <a:pt x="2669132" y="436131"/>
                  </a:cubicBezTo>
                  <a:cubicBezTo>
                    <a:pt x="2666068" y="439195"/>
                    <a:pt x="2661913" y="440916"/>
                    <a:pt x="2657580" y="440916"/>
                  </a:cubicBezTo>
                  <a:lnTo>
                    <a:pt x="16337" y="440916"/>
                  </a:lnTo>
                  <a:cubicBezTo>
                    <a:pt x="12004" y="440916"/>
                    <a:pt x="7849" y="439195"/>
                    <a:pt x="4785" y="436131"/>
                  </a:cubicBezTo>
                  <a:cubicBezTo>
                    <a:pt x="1721" y="433067"/>
                    <a:pt x="0" y="428912"/>
                    <a:pt x="0" y="424579"/>
                  </a:cubicBezTo>
                  <a:lnTo>
                    <a:pt x="0" y="16337"/>
                  </a:lnTo>
                  <a:cubicBezTo>
                    <a:pt x="0" y="12004"/>
                    <a:pt x="1721" y="7849"/>
                    <a:pt x="4785" y="4785"/>
                  </a:cubicBezTo>
                  <a:cubicBezTo>
                    <a:pt x="7849" y="1721"/>
                    <a:pt x="12004" y="0"/>
                    <a:pt x="16337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40496" r="0" b="-40496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8823188">
            <a:off x="13469246" y="1143124"/>
            <a:ext cx="1512504" cy="1670436"/>
          </a:xfrm>
          <a:custGeom>
            <a:avLst/>
            <a:gdLst/>
            <a:ahLst/>
            <a:cxnLst/>
            <a:rect r="r" b="b" t="t" l="l"/>
            <a:pathLst>
              <a:path h="1670436" w="1512504">
                <a:moveTo>
                  <a:pt x="0" y="0"/>
                </a:moveTo>
                <a:lnTo>
                  <a:pt x="1512504" y="0"/>
                </a:lnTo>
                <a:lnTo>
                  <a:pt x="1512504" y="1670436"/>
                </a:lnTo>
                <a:lnTo>
                  <a:pt x="0" y="16704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1645426">
            <a:off x="11498455" y="5631431"/>
            <a:ext cx="1354245" cy="2095543"/>
          </a:xfrm>
          <a:custGeom>
            <a:avLst/>
            <a:gdLst/>
            <a:ahLst/>
            <a:cxnLst/>
            <a:rect r="r" b="b" t="t" l="l"/>
            <a:pathLst>
              <a:path h="2095543" w="1354245">
                <a:moveTo>
                  <a:pt x="0" y="0"/>
                </a:moveTo>
                <a:lnTo>
                  <a:pt x="1354245" y="0"/>
                </a:lnTo>
                <a:lnTo>
                  <a:pt x="1354245" y="2095544"/>
                </a:lnTo>
                <a:lnTo>
                  <a:pt x="0" y="209554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2511968" y="2095654"/>
            <a:ext cx="5890447" cy="1397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11"/>
              </a:lnSpc>
              <a:spcBef>
                <a:spcPct val="0"/>
              </a:spcBef>
            </a:pPr>
            <a:r>
              <a:rPr lang="en-US" sz="3865">
                <a:solidFill>
                  <a:srgbClr val="000000"/>
                </a:solidFill>
                <a:latin typeface="Bryndan Write"/>
                <a:ea typeface="Bryndan Write"/>
                <a:cs typeface="Bryndan Write"/>
                <a:sym typeface="Bryndan Write"/>
              </a:rPr>
              <a:t>code to generate pickle file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99054" y="5019675"/>
            <a:ext cx="2626444" cy="711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11"/>
              </a:lnSpc>
              <a:spcBef>
                <a:spcPct val="0"/>
              </a:spcBef>
            </a:pPr>
            <a:r>
              <a:rPr lang="en-US" sz="3865">
                <a:solidFill>
                  <a:srgbClr val="000000"/>
                </a:solidFill>
                <a:latin typeface="Bryndan Write"/>
                <a:ea typeface="Bryndan Write"/>
                <a:cs typeface="Bryndan Write"/>
                <a:sym typeface="Bryndan Write"/>
              </a:rPr>
              <a:t>Spyder code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C7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525015" y="-2292297"/>
            <a:ext cx="12654375" cy="14871595"/>
          </a:xfrm>
          <a:custGeom>
            <a:avLst/>
            <a:gdLst/>
            <a:ahLst/>
            <a:cxnLst/>
            <a:rect r="r" b="b" t="t" l="l"/>
            <a:pathLst>
              <a:path h="14871595" w="12654375">
                <a:moveTo>
                  <a:pt x="0" y="0"/>
                </a:moveTo>
                <a:lnTo>
                  <a:pt x="12654375" y="0"/>
                </a:lnTo>
                <a:lnTo>
                  <a:pt x="12654375" y="14871594"/>
                </a:lnTo>
                <a:lnTo>
                  <a:pt x="0" y="14871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057679" y="6501421"/>
            <a:ext cx="4489613" cy="4114800"/>
          </a:xfrm>
          <a:custGeom>
            <a:avLst/>
            <a:gdLst/>
            <a:ahLst/>
            <a:cxnLst/>
            <a:rect r="r" b="b" t="t" l="l"/>
            <a:pathLst>
              <a:path h="4114800" w="4489613">
                <a:moveTo>
                  <a:pt x="0" y="0"/>
                </a:moveTo>
                <a:lnTo>
                  <a:pt x="4489613" y="0"/>
                </a:lnTo>
                <a:lnTo>
                  <a:pt x="44896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302486" y="0"/>
            <a:ext cx="4440140" cy="4816719"/>
          </a:xfrm>
          <a:custGeom>
            <a:avLst/>
            <a:gdLst/>
            <a:ahLst/>
            <a:cxnLst/>
            <a:rect r="r" b="b" t="t" l="l"/>
            <a:pathLst>
              <a:path h="4816719" w="4440140">
                <a:moveTo>
                  <a:pt x="0" y="0"/>
                </a:moveTo>
                <a:lnTo>
                  <a:pt x="4440139" y="0"/>
                </a:lnTo>
                <a:lnTo>
                  <a:pt x="4440139" y="4816719"/>
                </a:lnTo>
                <a:lnTo>
                  <a:pt x="0" y="481671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507591">
            <a:off x="-4946635" y="-525598"/>
            <a:ext cx="14086617" cy="12818822"/>
          </a:xfrm>
          <a:custGeom>
            <a:avLst/>
            <a:gdLst/>
            <a:ahLst/>
            <a:cxnLst/>
            <a:rect r="r" b="b" t="t" l="l"/>
            <a:pathLst>
              <a:path h="12818822" w="14086617">
                <a:moveTo>
                  <a:pt x="0" y="0"/>
                </a:moveTo>
                <a:lnTo>
                  <a:pt x="14086617" y="0"/>
                </a:lnTo>
                <a:lnTo>
                  <a:pt x="14086617" y="12818822"/>
                </a:lnTo>
                <a:lnTo>
                  <a:pt x="0" y="1281882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490524" y="2929060"/>
            <a:ext cx="6863894" cy="4300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71"/>
              </a:lnSpc>
            </a:pPr>
            <a:r>
              <a:rPr lang="en-US" sz="4298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1. Bhavana Kurabet </a:t>
            </a:r>
          </a:p>
          <a:p>
            <a:pPr algn="l">
              <a:lnSpc>
                <a:spcPts val="4771"/>
              </a:lnSpc>
            </a:pPr>
            <a:r>
              <a:rPr lang="en-US" sz="4298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2. Mahesh Ushir</a:t>
            </a:r>
          </a:p>
          <a:p>
            <a:pPr algn="l">
              <a:lnSpc>
                <a:spcPts val="4771"/>
              </a:lnSpc>
            </a:pPr>
            <a:r>
              <a:rPr lang="en-US" sz="4298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3. Megha Kerur</a:t>
            </a:r>
          </a:p>
          <a:p>
            <a:pPr algn="l">
              <a:lnSpc>
                <a:spcPts val="4771"/>
              </a:lnSpc>
            </a:pPr>
            <a:r>
              <a:rPr lang="en-US" sz="4298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4. Nikita Khalane</a:t>
            </a:r>
          </a:p>
          <a:p>
            <a:pPr algn="l">
              <a:lnSpc>
                <a:spcPts val="4771"/>
              </a:lnSpc>
            </a:pPr>
            <a:r>
              <a:rPr lang="en-US" sz="4298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5. Niveditha KO</a:t>
            </a:r>
          </a:p>
          <a:p>
            <a:pPr algn="l">
              <a:lnSpc>
                <a:spcPts val="4771"/>
              </a:lnSpc>
            </a:pPr>
            <a:r>
              <a:rPr lang="en-US" sz="4298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6. Sahana Motalli</a:t>
            </a:r>
          </a:p>
          <a:p>
            <a:pPr algn="l">
              <a:lnSpc>
                <a:spcPts val="4771"/>
              </a:lnSpc>
            </a:pPr>
            <a:r>
              <a:rPr lang="en-US" sz="4298">
                <a:solidFill>
                  <a:srgbClr val="6F90B4"/>
                </a:solidFill>
                <a:latin typeface="Bryndan Write"/>
                <a:ea typeface="Bryndan Write"/>
                <a:cs typeface="Bryndan Write"/>
                <a:sym typeface="Bryndan Write"/>
              </a:rPr>
              <a:t>7. Suhana Shaik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490524" y="1744785"/>
            <a:ext cx="7306952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OUR TEAM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139845">
            <a:off x="13743466" y="5418312"/>
            <a:ext cx="4440140" cy="4816719"/>
          </a:xfrm>
          <a:custGeom>
            <a:avLst/>
            <a:gdLst/>
            <a:ahLst/>
            <a:cxnLst/>
            <a:rect r="r" b="b" t="t" l="l"/>
            <a:pathLst>
              <a:path h="4816719" w="4440140">
                <a:moveTo>
                  <a:pt x="0" y="0"/>
                </a:moveTo>
                <a:lnTo>
                  <a:pt x="4440139" y="0"/>
                </a:lnTo>
                <a:lnTo>
                  <a:pt x="4440139" y="4816720"/>
                </a:lnTo>
                <a:lnTo>
                  <a:pt x="0" y="48167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2439" y="673343"/>
            <a:ext cx="8390053" cy="2182850"/>
            <a:chOff x="0" y="0"/>
            <a:chExt cx="2209726" cy="57490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209726" cy="574907"/>
            </a:xfrm>
            <a:custGeom>
              <a:avLst/>
              <a:gdLst/>
              <a:ahLst/>
              <a:cxnLst/>
              <a:rect r="r" b="b" t="t" l="l"/>
              <a:pathLst>
                <a:path h="574907" w="2209726">
                  <a:moveTo>
                    <a:pt x="47060" y="0"/>
                  </a:moveTo>
                  <a:lnTo>
                    <a:pt x="2162666" y="0"/>
                  </a:lnTo>
                  <a:cubicBezTo>
                    <a:pt x="2188656" y="0"/>
                    <a:pt x="2209726" y="21070"/>
                    <a:pt x="2209726" y="47060"/>
                  </a:cubicBezTo>
                  <a:lnTo>
                    <a:pt x="2209726" y="527847"/>
                  </a:lnTo>
                  <a:cubicBezTo>
                    <a:pt x="2209726" y="553837"/>
                    <a:pt x="2188656" y="574907"/>
                    <a:pt x="2162666" y="574907"/>
                  </a:cubicBezTo>
                  <a:lnTo>
                    <a:pt x="47060" y="574907"/>
                  </a:lnTo>
                  <a:cubicBezTo>
                    <a:pt x="21070" y="574907"/>
                    <a:pt x="0" y="553837"/>
                    <a:pt x="0" y="527847"/>
                  </a:cubicBezTo>
                  <a:lnTo>
                    <a:pt x="0" y="47060"/>
                  </a:lnTo>
                  <a:cubicBezTo>
                    <a:pt x="0" y="21070"/>
                    <a:pt x="21070" y="0"/>
                    <a:pt x="4706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rnd">
              <a:solidFill>
                <a:srgbClr val="374C7A"/>
              </a:solidFill>
              <a:prstDash val="dash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209726" cy="6320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53144" y="2949949"/>
            <a:ext cx="8390053" cy="6918424"/>
            <a:chOff x="0" y="0"/>
            <a:chExt cx="2209726" cy="182213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09726" cy="1822136"/>
            </a:xfrm>
            <a:custGeom>
              <a:avLst/>
              <a:gdLst/>
              <a:ahLst/>
              <a:cxnLst/>
              <a:rect r="r" b="b" t="t" l="l"/>
              <a:pathLst>
                <a:path h="1822136" w="2209726">
                  <a:moveTo>
                    <a:pt x="47060" y="0"/>
                  </a:moveTo>
                  <a:lnTo>
                    <a:pt x="2162666" y="0"/>
                  </a:lnTo>
                  <a:cubicBezTo>
                    <a:pt x="2188656" y="0"/>
                    <a:pt x="2209726" y="21070"/>
                    <a:pt x="2209726" y="47060"/>
                  </a:cubicBezTo>
                  <a:lnTo>
                    <a:pt x="2209726" y="1775076"/>
                  </a:lnTo>
                  <a:cubicBezTo>
                    <a:pt x="2209726" y="1801067"/>
                    <a:pt x="2188656" y="1822136"/>
                    <a:pt x="2162666" y="1822136"/>
                  </a:cubicBezTo>
                  <a:lnTo>
                    <a:pt x="47060" y="1822136"/>
                  </a:lnTo>
                  <a:cubicBezTo>
                    <a:pt x="21070" y="1822136"/>
                    <a:pt x="0" y="1801067"/>
                    <a:pt x="0" y="1775076"/>
                  </a:cubicBezTo>
                  <a:lnTo>
                    <a:pt x="0" y="47060"/>
                  </a:lnTo>
                  <a:cubicBezTo>
                    <a:pt x="0" y="21070"/>
                    <a:pt x="21070" y="0"/>
                    <a:pt x="4706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rnd">
              <a:solidFill>
                <a:srgbClr val="374C7A"/>
              </a:solidFill>
              <a:prstDash val="dash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209726" cy="18792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6836884">
            <a:off x="-1068423" y="-1028700"/>
            <a:ext cx="4194247" cy="4114800"/>
          </a:xfrm>
          <a:custGeom>
            <a:avLst/>
            <a:gdLst/>
            <a:ahLst/>
            <a:cxnLst/>
            <a:rect r="r" b="b" t="t" l="l"/>
            <a:pathLst>
              <a:path h="4114800" w="4194247">
                <a:moveTo>
                  <a:pt x="0" y="0"/>
                </a:moveTo>
                <a:lnTo>
                  <a:pt x="4194246" y="0"/>
                </a:lnTo>
                <a:lnTo>
                  <a:pt x="419424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370898" y="3208107"/>
            <a:ext cx="7733134" cy="6402107"/>
            <a:chOff x="0" y="0"/>
            <a:chExt cx="1146035" cy="94877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46035" cy="948779"/>
            </a:xfrm>
            <a:custGeom>
              <a:avLst/>
              <a:gdLst/>
              <a:ahLst/>
              <a:cxnLst/>
              <a:rect r="r" b="b" t="t" l="l"/>
              <a:pathLst>
                <a:path h="948779" w="1146035">
                  <a:moveTo>
                    <a:pt x="23026" y="0"/>
                  </a:moveTo>
                  <a:lnTo>
                    <a:pt x="1123009" y="0"/>
                  </a:lnTo>
                  <a:cubicBezTo>
                    <a:pt x="1135726" y="0"/>
                    <a:pt x="1146035" y="10309"/>
                    <a:pt x="1146035" y="23026"/>
                  </a:cubicBezTo>
                  <a:lnTo>
                    <a:pt x="1146035" y="925753"/>
                  </a:lnTo>
                  <a:cubicBezTo>
                    <a:pt x="1146035" y="931860"/>
                    <a:pt x="1143609" y="937717"/>
                    <a:pt x="1139291" y="942035"/>
                  </a:cubicBezTo>
                  <a:cubicBezTo>
                    <a:pt x="1134973" y="946353"/>
                    <a:pt x="1129116" y="948779"/>
                    <a:pt x="1123009" y="948779"/>
                  </a:cubicBezTo>
                  <a:lnTo>
                    <a:pt x="23026" y="948779"/>
                  </a:lnTo>
                  <a:cubicBezTo>
                    <a:pt x="10309" y="948779"/>
                    <a:pt x="0" y="938470"/>
                    <a:pt x="0" y="925753"/>
                  </a:cubicBezTo>
                  <a:lnTo>
                    <a:pt x="0" y="23026"/>
                  </a:lnTo>
                  <a:cubicBezTo>
                    <a:pt x="0" y="16919"/>
                    <a:pt x="2426" y="11062"/>
                    <a:pt x="6744" y="6744"/>
                  </a:cubicBezTo>
                  <a:cubicBezTo>
                    <a:pt x="11062" y="2426"/>
                    <a:pt x="16919" y="0"/>
                    <a:pt x="23026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577" r="0" b="-577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8823188">
            <a:off x="9881603" y="1225557"/>
            <a:ext cx="1266475" cy="1398717"/>
          </a:xfrm>
          <a:custGeom>
            <a:avLst/>
            <a:gdLst/>
            <a:ahLst/>
            <a:cxnLst/>
            <a:rect r="r" b="b" t="t" l="l"/>
            <a:pathLst>
              <a:path h="1398717" w="1266475">
                <a:moveTo>
                  <a:pt x="0" y="0"/>
                </a:moveTo>
                <a:lnTo>
                  <a:pt x="1266475" y="0"/>
                </a:lnTo>
                <a:lnTo>
                  <a:pt x="1266475" y="1398717"/>
                </a:lnTo>
                <a:lnTo>
                  <a:pt x="0" y="139871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276333" y="827066"/>
            <a:ext cx="7943677" cy="1875405"/>
            <a:chOff x="0" y="0"/>
            <a:chExt cx="3442788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442788" cy="812800"/>
            </a:xfrm>
            <a:custGeom>
              <a:avLst/>
              <a:gdLst/>
              <a:ahLst/>
              <a:cxnLst/>
              <a:rect r="r" b="b" t="t" l="l"/>
              <a:pathLst>
                <a:path h="812800" w="3442788">
                  <a:moveTo>
                    <a:pt x="22416" y="0"/>
                  </a:moveTo>
                  <a:lnTo>
                    <a:pt x="3420372" y="0"/>
                  </a:lnTo>
                  <a:cubicBezTo>
                    <a:pt x="3432752" y="0"/>
                    <a:pt x="3442788" y="10036"/>
                    <a:pt x="3442788" y="22416"/>
                  </a:cubicBezTo>
                  <a:lnTo>
                    <a:pt x="3442788" y="790384"/>
                  </a:lnTo>
                  <a:cubicBezTo>
                    <a:pt x="3442788" y="796329"/>
                    <a:pt x="3440426" y="802031"/>
                    <a:pt x="3436222" y="806235"/>
                  </a:cubicBezTo>
                  <a:cubicBezTo>
                    <a:pt x="3432018" y="810438"/>
                    <a:pt x="3426317" y="812800"/>
                    <a:pt x="3420372" y="812800"/>
                  </a:cubicBezTo>
                  <a:lnTo>
                    <a:pt x="22416" y="812800"/>
                  </a:lnTo>
                  <a:cubicBezTo>
                    <a:pt x="10036" y="812800"/>
                    <a:pt x="0" y="802764"/>
                    <a:pt x="0" y="790384"/>
                  </a:cubicBezTo>
                  <a:lnTo>
                    <a:pt x="0" y="22416"/>
                  </a:lnTo>
                  <a:cubicBezTo>
                    <a:pt x="0" y="10036"/>
                    <a:pt x="10036" y="0"/>
                    <a:pt x="22416" y="0"/>
                  </a:cubicBezTo>
                  <a:close/>
                </a:path>
              </a:pathLst>
            </a:custGeom>
            <a:blipFill>
              <a:blip r:embed="rId9"/>
              <a:stretch>
                <a:fillRect l="0" t="-15" r="0" b="-15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0514841" y="1991017"/>
            <a:ext cx="3710657" cy="711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11"/>
              </a:lnSpc>
              <a:spcBef>
                <a:spcPct val="0"/>
              </a:spcBef>
            </a:pPr>
            <a:r>
              <a:rPr lang="en-US" sz="3865">
                <a:solidFill>
                  <a:srgbClr val="000000"/>
                </a:solidFill>
                <a:latin typeface="Bryndan Write"/>
                <a:ea typeface="Bryndan Write"/>
                <a:cs typeface="Bryndan Write"/>
                <a:sym typeface="Bryndan Write"/>
              </a:rPr>
              <a:t>Anaconda prompt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991115" y="5016465"/>
            <a:ext cx="4234383" cy="711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11"/>
              </a:lnSpc>
              <a:spcBef>
                <a:spcPct val="0"/>
              </a:spcBef>
            </a:pPr>
            <a:r>
              <a:rPr lang="en-US" sz="3865">
                <a:solidFill>
                  <a:srgbClr val="000000"/>
                </a:solidFill>
                <a:latin typeface="Bryndan Write"/>
                <a:ea typeface="Bryndan Write"/>
                <a:cs typeface="Bryndan Write"/>
                <a:sym typeface="Bryndan Write"/>
              </a:rPr>
              <a:t>Deployment window</a:t>
            </a:r>
          </a:p>
        </p:txBody>
      </p:sp>
      <p:sp>
        <p:nvSpPr>
          <p:cNvPr name="Freeform 17" id="17"/>
          <p:cNvSpPr/>
          <p:nvPr/>
        </p:nvSpPr>
        <p:spPr>
          <a:xfrm flipH="true" flipV="false" rot="132546">
            <a:off x="9918382" y="5750421"/>
            <a:ext cx="1192917" cy="1317479"/>
          </a:xfrm>
          <a:custGeom>
            <a:avLst/>
            <a:gdLst/>
            <a:ahLst/>
            <a:cxnLst/>
            <a:rect r="r" b="b" t="t" l="l"/>
            <a:pathLst>
              <a:path h="1317479" w="1192917">
                <a:moveTo>
                  <a:pt x="1192918" y="0"/>
                </a:moveTo>
                <a:lnTo>
                  <a:pt x="0" y="0"/>
                </a:lnTo>
                <a:lnTo>
                  <a:pt x="0" y="1317479"/>
                </a:lnTo>
                <a:lnTo>
                  <a:pt x="1192918" y="1317479"/>
                </a:lnTo>
                <a:lnTo>
                  <a:pt x="119291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139845">
            <a:off x="13743466" y="5418312"/>
            <a:ext cx="4440140" cy="4816719"/>
          </a:xfrm>
          <a:custGeom>
            <a:avLst/>
            <a:gdLst/>
            <a:ahLst/>
            <a:cxnLst/>
            <a:rect r="r" b="b" t="t" l="l"/>
            <a:pathLst>
              <a:path h="4816719" w="4440140">
                <a:moveTo>
                  <a:pt x="0" y="0"/>
                </a:moveTo>
                <a:lnTo>
                  <a:pt x="4440139" y="0"/>
                </a:lnTo>
                <a:lnTo>
                  <a:pt x="4440139" y="4816720"/>
                </a:lnTo>
                <a:lnTo>
                  <a:pt x="0" y="48167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5477179" y="-1008800"/>
            <a:ext cx="7511463" cy="13842331"/>
            <a:chOff x="0" y="0"/>
            <a:chExt cx="1978328" cy="364571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78328" cy="3645717"/>
            </a:xfrm>
            <a:custGeom>
              <a:avLst/>
              <a:gdLst/>
              <a:ahLst/>
              <a:cxnLst/>
              <a:rect r="r" b="b" t="t" l="l"/>
              <a:pathLst>
                <a:path h="3645717" w="1978328">
                  <a:moveTo>
                    <a:pt x="52565" y="0"/>
                  </a:moveTo>
                  <a:lnTo>
                    <a:pt x="1925763" y="0"/>
                  </a:lnTo>
                  <a:cubicBezTo>
                    <a:pt x="1939704" y="0"/>
                    <a:pt x="1953074" y="5538"/>
                    <a:pt x="1962932" y="15396"/>
                  </a:cubicBezTo>
                  <a:cubicBezTo>
                    <a:pt x="1972790" y="25254"/>
                    <a:pt x="1978328" y="38624"/>
                    <a:pt x="1978328" y="52565"/>
                  </a:cubicBezTo>
                  <a:lnTo>
                    <a:pt x="1978328" y="3593152"/>
                  </a:lnTo>
                  <a:cubicBezTo>
                    <a:pt x="1978328" y="3622183"/>
                    <a:pt x="1954794" y="3645717"/>
                    <a:pt x="1925763" y="3645717"/>
                  </a:cubicBezTo>
                  <a:lnTo>
                    <a:pt x="52565" y="3645717"/>
                  </a:lnTo>
                  <a:cubicBezTo>
                    <a:pt x="23534" y="3645717"/>
                    <a:pt x="0" y="3622183"/>
                    <a:pt x="0" y="3593152"/>
                  </a:cubicBezTo>
                  <a:lnTo>
                    <a:pt x="0" y="52565"/>
                  </a:lnTo>
                  <a:cubicBezTo>
                    <a:pt x="0" y="23534"/>
                    <a:pt x="23534" y="0"/>
                    <a:pt x="5256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rnd">
              <a:solidFill>
                <a:srgbClr val="374C7A"/>
              </a:solidFill>
              <a:prstDash val="dash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978328" cy="3702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6836884">
            <a:off x="-1068423" y="-1028700"/>
            <a:ext cx="4194247" cy="4114800"/>
          </a:xfrm>
          <a:custGeom>
            <a:avLst/>
            <a:gdLst/>
            <a:ahLst/>
            <a:cxnLst/>
            <a:rect r="r" b="b" t="t" l="l"/>
            <a:pathLst>
              <a:path h="4114800" w="4194247">
                <a:moveTo>
                  <a:pt x="0" y="0"/>
                </a:moveTo>
                <a:lnTo>
                  <a:pt x="4194246" y="0"/>
                </a:lnTo>
                <a:lnTo>
                  <a:pt x="419424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4241186">
            <a:off x="9741641" y="1156134"/>
            <a:ext cx="2673382" cy="4389135"/>
          </a:xfrm>
          <a:custGeom>
            <a:avLst/>
            <a:gdLst/>
            <a:ahLst/>
            <a:cxnLst/>
            <a:rect r="r" b="b" t="t" l="l"/>
            <a:pathLst>
              <a:path h="4389135" w="2673382">
                <a:moveTo>
                  <a:pt x="0" y="0"/>
                </a:moveTo>
                <a:lnTo>
                  <a:pt x="2673382" y="0"/>
                </a:lnTo>
                <a:lnTo>
                  <a:pt x="2673382" y="4389135"/>
                </a:lnTo>
                <a:lnTo>
                  <a:pt x="0" y="43891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2527477" y="2368002"/>
            <a:ext cx="13365113" cy="7088726"/>
            <a:chOff x="0" y="0"/>
            <a:chExt cx="2070606" cy="109822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70606" cy="1098229"/>
            </a:xfrm>
            <a:custGeom>
              <a:avLst/>
              <a:gdLst/>
              <a:ahLst/>
              <a:cxnLst/>
              <a:rect r="r" b="b" t="t" l="l"/>
              <a:pathLst>
                <a:path h="1098229" w="2070606">
                  <a:moveTo>
                    <a:pt x="13323" y="0"/>
                  </a:moveTo>
                  <a:lnTo>
                    <a:pt x="2057283" y="0"/>
                  </a:lnTo>
                  <a:cubicBezTo>
                    <a:pt x="2060816" y="0"/>
                    <a:pt x="2064205" y="1404"/>
                    <a:pt x="2066704" y="3902"/>
                  </a:cubicBezTo>
                  <a:cubicBezTo>
                    <a:pt x="2069202" y="6401"/>
                    <a:pt x="2070606" y="9790"/>
                    <a:pt x="2070606" y="13323"/>
                  </a:cubicBezTo>
                  <a:lnTo>
                    <a:pt x="2070606" y="1084906"/>
                  </a:lnTo>
                  <a:cubicBezTo>
                    <a:pt x="2070606" y="1092264"/>
                    <a:pt x="2064641" y="1098229"/>
                    <a:pt x="2057283" y="1098229"/>
                  </a:cubicBezTo>
                  <a:lnTo>
                    <a:pt x="13323" y="1098229"/>
                  </a:lnTo>
                  <a:cubicBezTo>
                    <a:pt x="9790" y="1098229"/>
                    <a:pt x="6401" y="1096825"/>
                    <a:pt x="3902" y="1094327"/>
                  </a:cubicBezTo>
                  <a:cubicBezTo>
                    <a:pt x="1404" y="1091828"/>
                    <a:pt x="0" y="1088440"/>
                    <a:pt x="0" y="1084906"/>
                  </a:cubicBezTo>
                  <a:lnTo>
                    <a:pt x="0" y="13323"/>
                  </a:lnTo>
                  <a:cubicBezTo>
                    <a:pt x="0" y="9790"/>
                    <a:pt x="1404" y="6401"/>
                    <a:pt x="3902" y="3902"/>
                  </a:cubicBezTo>
                  <a:cubicBezTo>
                    <a:pt x="6401" y="1404"/>
                    <a:pt x="9790" y="0"/>
                    <a:pt x="13323" y="0"/>
                  </a:cubicBezTo>
                  <a:close/>
                </a:path>
              </a:pathLst>
            </a:custGeom>
            <a:blipFill>
              <a:blip r:embed="rId8"/>
              <a:stretch>
                <a:fillRect l="0" t="-81" r="0" b="-81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3995279" y="699834"/>
            <a:ext cx="10297442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DEPLOYMENT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53504" y="0"/>
            <a:ext cx="11441347" cy="10411626"/>
          </a:xfrm>
          <a:custGeom>
            <a:avLst/>
            <a:gdLst/>
            <a:ahLst/>
            <a:cxnLst/>
            <a:rect r="r" b="b" t="t" l="l"/>
            <a:pathLst>
              <a:path h="10411626" w="11441347">
                <a:moveTo>
                  <a:pt x="0" y="0"/>
                </a:moveTo>
                <a:lnTo>
                  <a:pt x="11441347" y="0"/>
                </a:lnTo>
                <a:lnTo>
                  <a:pt x="11441347" y="10411626"/>
                </a:lnTo>
                <a:lnTo>
                  <a:pt x="0" y="104116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1971918" y="-3126367"/>
            <a:ext cx="8932027" cy="7908904"/>
          </a:xfrm>
          <a:custGeom>
            <a:avLst/>
            <a:gdLst/>
            <a:ahLst/>
            <a:cxnLst/>
            <a:rect r="r" b="b" t="t" l="l"/>
            <a:pathLst>
              <a:path h="7908904" w="8932027">
                <a:moveTo>
                  <a:pt x="0" y="0"/>
                </a:moveTo>
                <a:lnTo>
                  <a:pt x="8932027" y="0"/>
                </a:lnTo>
                <a:lnTo>
                  <a:pt x="8932027" y="7908904"/>
                </a:lnTo>
                <a:lnTo>
                  <a:pt x="0" y="79089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342694">
            <a:off x="15529971" y="7429871"/>
            <a:ext cx="3458658" cy="3169914"/>
          </a:xfrm>
          <a:custGeom>
            <a:avLst/>
            <a:gdLst/>
            <a:ahLst/>
            <a:cxnLst/>
            <a:rect r="r" b="b" t="t" l="l"/>
            <a:pathLst>
              <a:path h="3169914" w="3458658">
                <a:moveTo>
                  <a:pt x="0" y="0"/>
                </a:moveTo>
                <a:lnTo>
                  <a:pt x="3458658" y="0"/>
                </a:lnTo>
                <a:lnTo>
                  <a:pt x="3458658" y="3169913"/>
                </a:lnTo>
                <a:lnTo>
                  <a:pt x="0" y="316991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6139845">
            <a:off x="-1191370" y="6606468"/>
            <a:ext cx="4440140" cy="4816719"/>
          </a:xfrm>
          <a:custGeom>
            <a:avLst/>
            <a:gdLst/>
            <a:ahLst/>
            <a:cxnLst/>
            <a:rect r="r" b="b" t="t" l="l"/>
            <a:pathLst>
              <a:path h="4816719" w="4440140">
                <a:moveTo>
                  <a:pt x="0" y="0"/>
                </a:moveTo>
                <a:lnTo>
                  <a:pt x="4440140" y="0"/>
                </a:lnTo>
                <a:lnTo>
                  <a:pt x="4440140" y="4816719"/>
                </a:lnTo>
                <a:lnTo>
                  <a:pt x="0" y="481671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836884">
            <a:off x="-468232" y="250613"/>
            <a:ext cx="4194247" cy="4114800"/>
          </a:xfrm>
          <a:custGeom>
            <a:avLst/>
            <a:gdLst/>
            <a:ahLst/>
            <a:cxnLst/>
            <a:rect r="r" b="b" t="t" l="l"/>
            <a:pathLst>
              <a:path h="4114800" w="4194247">
                <a:moveTo>
                  <a:pt x="0" y="0"/>
                </a:moveTo>
                <a:lnTo>
                  <a:pt x="4194247" y="0"/>
                </a:lnTo>
                <a:lnTo>
                  <a:pt x="4194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66924">
            <a:off x="3809017" y="7678218"/>
            <a:ext cx="2588752" cy="4250190"/>
          </a:xfrm>
          <a:custGeom>
            <a:avLst/>
            <a:gdLst/>
            <a:ahLst/>
            <a:cxnLst/>
            <a:rect r="r" b="b" t="t" l="l"/>
            <a:pathLst>
              <a:path h="4250190" w="2588752">
                <a:moveTo>
                  <a:pt x="0" y="0"/>
                </a:moveTo>
                <a:lnTo>
                  <a:pt x="2588752" y="0"/>
                </a:lnTo>
                <a:lnTo>
                  <a:pt x="2588752" y="4250190"/>
                </a:lnTo>
                <a:lnTo>
                  <a:pt x="0" y="425019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5400000">
            <a:off x="5272672" y="593863"/>
            <a:ext cx="7742655" cy="9099274"/>
          </a:xfrm>
          <a:custGeom>
            <a:avLst/>
            <a:gdLst/>
            <a:ahLst/>
            <a:cxnLst/>
            <a:rect r="r" b="b" t="t" l="l"/>
            <a:pathLst>
              <a:path h="9099274" w="7742655">
                <a:moveTo>
                  <a:pt x="0" y="0"/>
                </a:moveTo>
                <a:lnTo>
                  <a:pt x="7742656" y="0"/>
                </a:lnTo>
                <a:lnTo>
                  <a:pt x="7742656" y="9099274"/>
                </a:lnTo>
                <a:lnTo>
                  <a:pt x="0" y="909927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-225385">
            <a:off x="5753862" y="4752298"/>
            <a:ext cx="6832364" cy="1354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68"/>
              </a:lnSpc>
            </a:pPr>
            <a:r>
              <a:rPr lang="en-US" sz="11859">
                <a:solidFill>
                  <a:srgbClr val="FFFFFF"/>
                </a:solidFill>
                <a:latin typeface="Bosk"/>
                <a:ea typeface="Bosk"/>
                <a:cs typeface="Bosk"/>
                <a:sym typeface="Bosk"/>
              </a:rPr>
              <a:t>Thank You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4C8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772310">
            <a:off x="1161386" y="597283"/>
            <a:ext cx="15965229" cy="18762555"/>
          </a:xfrm>
          <a:custGeom>
            <a:avLst/>
            <a:gdLst/>
            <a:ahLst/>
            <a:cxnLst/>
            <a:rect r="r" b="b" t="t" l="l"/>
            <a:pathLst>
              <a:path h="18762555" w="15965229">
                <a:moveTo>
                  <a:pt x="0" y="0"/>
                </a:moveTo>
                <a:lnTo>
                  <a:pt x="15965228" y="0"/>
                </a:lnTo>
                <a:lnTo>
                  <a:pt x="15965228" y="18762555"/>
                </a:lnTo>
                <a:lnTo>
                  <a:pt x="0" y="18762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51574">
            <a:off x="13365824" y="270320"/>
            <a:ext cx="3437551" cy="3150569"/>
          </a:xfrm>
          <a:custGeom>
            <a:avLst/>
            <a:gdLst/>
            <a:ahLst/>
            <a:cxnLst/>
            <a:rect r="r" b="b" t="t" l="l"/>
            <a:pathLst>
              <a:path h="3150569" w="3437551">
                <a:moveTo>
                  <a:pt x="3437551" y="0"/>
                </a:moveTo>
                <a:lnTo>
                  <a:pt x="0" y="0"/>
                </a:lnTo>
                <a:lnTo>
                  <a:pt x="0" y="3150568"/>
                </a:lnTo>
                <a:lnTo>
                  <a:pt x="3437551" y="3150568"/>
                </a:lnTo>
                <a:lnTo>
                  <a:pt x="343755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45228">
            <a:off x="-1095186" y="-178424"/>
            <a:ext cx="8065935" cy="5558162"/>
          </a:xfrm>
          <a:custGeom>
            <a:avLst/>
            <a:gdLst/>
            <a:ahLst/>
            <a:cxnLst/>
            <a:rect r="r" b="b" t="t" l="l"/>
            <a:pathLst>
              <a:path h="5558162" w="8065935">
                <a:moveTo>
                  <a:pt x="0" y="0"/>
                </a:moveTo>
                <a:lnTo>
                  <a:pt x="8065934" y="0"/>
                </a:lnTo>
                <a:lnTo>
                  <a:pt x="8065934" y="5558162"/>
                </a:lnTo>
                <a:lnTo>
                  <a:pt x="0" y="55581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937781" y="4015263"/>
            <a:ext cx="12412438" cy="338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There are 6 independent variables given and one target variable. Using these varibles the goal of the project is to predict whether a company is going to go bankrupt or not. The data file contained 7 features about 250 companies. The variables were industrial risk, operating risk, management risk, credibility, competitiveness, financial flexibility and class (bankruptcy or non bankruptcy)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95279" y="945342"/>
            <a:ext cx="10297442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PROBLEM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C7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700000">
            <a:off x="44889" y="6763641"/>
            <a:ext cx="1967623" cy="4114800"/>
          </a:xfrm>
          <a:custGeom>
            <a:avLst/>
            <a:gdLst/>
            <a:ahLst/>
            <a:cxnLst/>
            <a:rect r="r" b="b" t="t" l="l"/>
            <a:pathLst>
              <a:path h="4114800" w="1967623">
                <a:moveTo>
                  <a:pt x="0" y="0"/>
                </a:moveTo>
                <a:lnTo>
                  <a:pt x="1967622" y="0"/>
                </a:lnTo>
                <a:lnTo>
                  <a:pt x="196762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10181">
            <a:off x="14970910" y="89560"/>
            <a:ext cx="4576780" cy="3315755"/>
          </a:xfrm>
          <a:custGeom>
            <a:avLst/>
            <a:gdLst/>
            <a:ahLst/>
            <a:cxnLst/>
            <a:rect r="r" b="b" t="t" l="l"/>
            <a:pathLst>
              <a:path h="3315755" w="4576780">
                <a:moveTo>
                  <a:pt x="0" y="0"/>
                </a:moveTo>
                <a:lnTo>
                  <a:pt x="4576780" y="0"/>
                </a:lnTo>
                <a:lnTo>
                  <a:pt x="4576780" y="3315754"/>
                </a:lnTo>
                <a:lnTo>
                  <a:pt x="0" y="33157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695151" y="2908473"/>
            <a:ext cx="12897698" cy="3755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19522" indent="-459761" lvl="1">
              <a:lnSpc>
                <a:spcPts val="5962"/>
              </a:lnSpc>
              <a:buFont typeface="Arial"/>
              <a:buChar char="•"/>
            </a:pPr>
            <a:r>
              <a:rPr lang="en-US" sz="4259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Objective: To predict bankruptcy using financial data.</a:t>
            </a:r>
          </a:p>
          <a:p>
            <a:pPr algn="l" marL="919522" indent="-459761" lvl="1">
              <a:lnSpc>
                <a:spcPts val="5962"/>
              </a:lnSpc>
              <a:buFont typeface="Arial"/>
              <a:buChar char="•"/>
            </a:pPr>
            <a:r>
              <a:rPr lang="en-US" sz="4259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Dataset: Financial data of companies.</a:t>
            </a:r>
          </a:p>
          <a:p>
            <a:pPr algn="l" marL="919522" indent="-459761" lvl="1">
              <a:lnSpc>
                <a:spcPts val="5962"/>
              </a:lnSpc>
              <a:buFont typeface="Arial"/>
              <a:buChar char="•"/>
            </a:pPr>
            <a:r>
              <a:rPr lang="en-US" sz="4259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Tools Used: Python, Pandas, Scikit-learn, Numpy, Matplotlib, seaborn, sklearn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911805" y="1083862"/>
            <a:ext cx="6464390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Bosk"/>
                <a:ea typeface="Bosk"/>
                <a:cs typeface="Bosk"/>
                <a:sym typeface="Bosk"/>
              </a:rPr>
              <a:t>INTRODUCTION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682960">
            <a:off x="-528412" y="7200900"/>
            <a:ext cx="4194247" cy="4114800"/>
          </a:xfrm>
          <a:custGeom>
            <a:avLst/>
            <a:gdLst/>
            <a:ahLst/>
            <a:cxnLst/>
            <a:rect r="r" b="b" t="t" l="l"/>
            <a:pathLst>
              <a:path h="4114800" w="4194247">
                <a:moveTo>
                  <a:pt x="0" y="0"/>
                </a:moveTo>
                <a:lnTo>
                  <a:pt x="4194247" y="0"/>
                </a:lnTo>
                <a:lnTo>
                  <a:pt x="4194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427871">
            <a:off x="2300055" y="-2442398"/>
            <a:ext cx="13687891" cy="16086196"/>
          </a:xfrm>
          <a:custGeom>
            <a:avLst/>
            <a:gdLst/>
            <a:ahLst/>
            <a:cxnLst/>
            <a:rect r="r" b="b" t="t" l="l"/>
            <a:pathLst>
              <a:path h="16086196" w="13687891">
                <a:moveTo>
                  <a:pt x="0" y="0"/>
                </a:moveTo>
                <a:lnTo>
                  <a:pt x="13687890" y="0"/>
                </a:lnTo>
                <a:lnTo>
                  <a:pt x="13687890" y="16086196"/>
                </a:lnTo>
                <a:lnTo>
                  <a:pt x="0" y="160861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937781" y="2329391"/>
            <a:ext cx="12412438" cy="675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u="sng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Loading Data</a:t>
            </a: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: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Imported the dataset using Pandas.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u="sng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Missing Values</a:t>
            </a: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: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Checked for missing values using isnull().sum().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Imputed missing values using the median for numerical features.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u="sng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Feature Selection</a:t>
            </a: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: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Identified relevant features using correlation analysis.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Removed features with low variance.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u="sng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Data Scaling</a:t>
            </a: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: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Applied StandardScaler to normalize the feature values for better model performance.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995279" y="1206619"/>
            <a:ext cx="10297442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Bosk"/>
                <a:ea typeface="Bosk"/>
                <a:cs typeface="Bosk"/>
                <a:sym typeface="Bosk"/>
              </a:rPr>
              <a:t>DATA PREPROCESSING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9801113" y="-2514237"/>
            <a:ext cx="13032076" cy="15315474"/>
          </a:xfrm>
          <a:custGeom>
            <a:avLst/>
            <a:gdLst/>
            <a:ahLst/>
            <a:cxnLst/>
            <a:rect r="r" b="b" t="t" l="l"/>
            <a:pathLst>
              <a:path h="15315474" w="13032076">
                <a:moveTo>
                  <a:pt x="0" y="0"/>
                </a:moveTo>
                <a:lnTo>
                  <a:pt x="13032076" y="0"/>
                </a:lnTo>
                <a:lnTo>
                  <a:pt x="13032076" y="15315474"/>
                </a:lnTo>
                <a:lnTo>
                  <a:pt x="0" y="153154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0477617">
            <a:off x="15350219" y="-2514237"/>
            <a:ext cx="13032076" cy="15315474"/>
          </a:xfrm>
          <a:custGeom>
            <a:avLst/>
            <a:gdLst/>
            <a:ahLst/>
            <a:cxnLst/>
            <a:rect r="r" b="b" t="t" l="l"/>
            <a:pathLst>
              <a:path h="15315474" w="13032076">
                <a:moveTo>
                  <a:pt x="13032076" y="15315474"/>
                </a:moveTo>
                <a:lnTo>
                  <a:pt x="0" y="15315474"/>
                </a:lnTo>
                <a:lnTo>
                  <a:pt x="0" y="0"/>
                </a:lnTo>
                <a:lnTo>
                  <a:pt x="13032076" y="0"/>
                </a:lnTo>
                <a:lnTo>
                  <a:pt x="13032076" y="1531547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178531">
            <a:off x="14716848" y="481264"/>
            <a:ext cx="4576780" cy="3315755"/>
          </a:xfrm>
          <a:custGeom>
            <a:avLst/>
            <a:gdLst/>
            <a:ahLst/>
            <a:cxnLst/>
            <a:rect r="r" b="b" t="t" l="l"/>
            <a:pathLst>
              <a:path h="3315755" w="4576780">
                <a:moveTo>
                  <a:pt x="0" y="0"/>
                </a:moveTo>
                <a:lnTo>
                  <a:pt x="4576780" y="0"/>
                </a:lnTo>
                <a:lnTo>
                  <a:pt x="4576780" y="3315755"/>
                </a:lnTo>
                <a:lnTo>
                  <a:pt x="0" y="33157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9288679">
            <a:off x="-1069494" y="6769187"/>
            <a:ext cx="4576780" cy="3315755"/>
          </a:xfrm>
          <a:custGeom>
            <a:avLst/>
            <a:gdLst/>
            <a:ahLst/>
            <a:cxnLst/>
            <a:rect r="r" b="b" t="t" l="l"/>
            <a:pathLst>
              <a:path h="3315755" w="4576780">
                <a:moveTo>
                  <a:pt x="0" y="0"/>
                </a:moveTo>
                <a:lnTo>
                  <a:pt x="4576780" y="0"/>
                </a:lnTo>
                <a:lnTo>
                  <a:pt x="4576780" y="3315755"/>
                </a:lnTo>
                <a:lnTo>
                  <a:pt x="0" y="33157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782785">
            <a:off x="14908114" y="7200900"/>
            <a:ext cx="4194247" cy="4114800"/>
          </a:xfrm>
          <a:custGeom>
            <a:avLst/>
            <a:gdLst/>
            <a:ahLst/>
            <a:cxnLst/>
            <a:rect r="r" b="b" t="t" l="l"/>
            <a:pathLst>
              <a:path h="4114800" w="4194247">
                <a:moveTo>
                  <a:pt x="0" y="0"/>
                </a:moveTo>
                <a:lnTo>
                  <a:pt x="4194247" y="0"/>
                </a:lnTo>
                <a:lnTo>
                  <a:pt x="4194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82785">
            <a:off x="77016" y="-2057400"/>
            <a:ext cx="4194247" cy="4114800"/>
          </a:xfrm>
          <a:custGeom>
            <a:avLst/>
            <a:gdLst/>
            <a:ahLst/>
            <a:cxnLst/>
            <a:rect r="r" b="b" t="t" l="l"/>
            <a:pathLst>
              <a:path h="4114800" w="4194247">
                <a:moveTo>
                  <a:pt x="0" y="0"/>
                </a:moveTo>
                <a:lnTo>
                  <a:pt x="4194247" y="0"/>
                </a:lnTo>
                <a:lnTo>
                  <a:pt x="4194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305925" y="2750366"/>
            <a:ext cx="5888543" cy="7319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u="sng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Correlation Analysis</a:t>
            </a: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: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Used a heatmap to visualize the correlation between features.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Identified highly correlated features to avoid multicollinearity.</a:t>
            </a:r>
          </a:p>
          <a:p>
            <a:pPr algn="l">
              <a:lnSpc>
                <a:spcPts val="4480"/>
              </a:lnSpc>
            </a:pPr>
            <a:r>
              <a:rPr lang="en-US" sz="3200" u="sng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Target Variable Analysis</a:t>
            </a: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: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Visualized the distribution of the target variable (bankruptcy vs. non-bankruptcy).</a:t>
            </a:r>
          </a:p>
          <a:p>
            <a:pPr algn="l">
              <a:lnSpc>
                <a:spcPts val="448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859488" y="2750366"/>
            <a:ext cx="5888543" cy="4509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u="sng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Distribution Analysis</a:t>
            </a: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: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Plotted histograms and boxplots to understand the distribution of features.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374C7A"/>
                </a:solidFill>
                <a:latin typeface="Bryndan Write"/>
                <a:ea typeface="Bryndan Write"/>
                <a:cs typeface="Bryndan Write"/>
                <a:sym typeface="Bryndan Write"/>
              </a:rPr>
              <a:t>Identified outliers and their potential impact on the model.</a:t>
            </a:r>
          </a:p>
          <a:p>
            <a:pPr algn="l">
              <a:lnSpc>
                <a:spcPts val="448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995279" y="1313642"/>
            <a:ext cx="10666501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EXPLORATORY DATA ANALYSIS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C7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74613" y="5013042"/>
            <a:ext cx="7599105" cy="6553836"/>
          </a:xfrm>
          <a:custGeom>
            <a:avLst/>
            <a:gdLst/>
            <a:ahLst/>
            <a:cxnLst/>
            <a:rect r="r" b="b" t="t" l="l"/>
            <a:pathLst>
              <a:path h="6553836" w="7599105">
                <a:moveTo>
                  <a:pt x="0" y="0"/>
                </a:moveTo>
                <a:lnTo>
                  <a:pt x="7599105" y="0"/>
                </a:lnTo>
                <a:lnTo>
                  <a:pt x="7599105" y="6553836"/>
                </a:lnTo>
                <a:lnTo>
                  <a:pt x="0" y="655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15942" y="4655338"/>
            <a:ext cx="7599105" cy="6553836"/>
          </a:xfrm>
          <a:custGeom>
            <a:avLst/>
            <a:gdLst/>
            <a:ahLst/>
            <a:cxnLst/>
            <a:rect r="r" b="b" t="t" l="l"/>
            <a:pathLst>
              <a:path h="6553836" w="7599105">
                <a:moveTo>
                  <a:pt x="0" y="0"/>
                </a:moveTo>
                <a:lnTo>
                  <a:pt x="7599105" y="0"/>
                </a:lnTo>
                <a:lnTo>
                  <a:pt x="7599105" y="6553836"/>
                </a:lnTo>
                <a:lnTo>
                  <a:pt x="0" y="655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25966" y="-3523949"/>
            <a:ext cx="7599105" cy="6553836"/>
          </a:xfrm>
          <a:custGeom>
            <a:avLst/>
            <a:gdLst/>
            <a:ahLst/>
            <a:cxnLst/>
            <a:rect r="r" b="b" t="t" l="l"/>
            <a:pathLst>
              <a:path h="6553836" w="7599105">
                <a:moveTo>
                  <a:pt x="0" y="0"/>
                </a:moveTo>
                <a:lnTo>
                  <a:pt x="7599105" y="0"/>
                </a:lnTo>
                <a:lnTo>
                  <a:pt x="7599105" y="6553836"/>
                </a:lnTo>
                <a:lnTo>
                  <a:pt x="0" y="655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-3052086">
            <a:off x="14876490" y="6474391"/>
            <a:ext cx="4765620" cy="5865379"/>
            <a:chOff x="0" y="0"/>
            <a:chExt cx="6604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0400" cy="812800"/>
            </a:xfrm>
            <a:custGeom>
              <a:avLst/>
              <a:gdLst/>
              <a:ahLst/>
              <a:cxnLst/>
              <a:rect r="r" b="b" t="t" l="l"/>
              <a:pathLst>
                <a:path h="81280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6F90B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9733531">
            <a:off x="36020" y="-2936536"/>
            <a:ext cx="4765620" cy="5865379"/>
            <a:chOff x="0" y="0"/>
            <a:chExt cx="6604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0400" cy="812800"/>
            </a:xfrm>
            <a:custGeom>
              <a:avLst/>
              <a:gdLst/>
              <a:ahLst/>
              <a:cxnLst/>
              <a:rect r="r" b="b" t="t" l="l"/>
              <a:pathLst>
                <a:path h="81280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6F90B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9733531">
            <a:off x="-259609" y="-4769680"/>
            <a:ext cx="5457488" cy="6716908"/>
            <a:chOff x="0" y="0"/>
            <a:chExt cx="6604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0400" cy="812800"/>
            </a:xfrm>
            <a:custGeom>
              <a:avLst/>
              <a:gdLst/>
              <a:ahLst/>
              <a:cxnLst/>
              <a:rect r="r" b="b" t="t" l="l"/>
              <a:pathLst>
                <a:path h="81280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-2274613" y="-5071893"/>
            <a:ext cx="7599105" cy="6553836"/>
          </a:xfrm>
          <a:custGeom>
            <a:avLst/>
            <a:gdLst/>
            <a:ahLst/>
            <a:cxnLst/>
            <a:rect r="r" b="b" t="t" l="l"/>
            <a:pathLst>
              <a:path h="6553836" w="7599105">
                <a:moveTo>
                  <a:pt x="0" y="0"/>
                </a:moveTo>
                <a:lnTo>
                  <a:pt x="7599105" y="0"/>
                </a:lnTo>
                <a:lnTo>
                  <a:pt x="7599105" y="6553836"/>
                </a:lnTo>
                <a:lnTo>
                  <a:pt x="0" y="655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28700" y="1426324"/>
            <a:ext cx="5186072" cy="7173435"/>
          </a:xfrm>
          <a:custGeom>
            <a:avLst/>
            <a:gdLst/>
            <a:ahLst/>
            <a:cxnLst/>
            <a:rect r="r" b="b" t="t" l="l"/>
            <a:pathLst>
              <a:path h="7173435" w="5186072">
                <a:moveTo>
                  <a:pt x="0" y="0"/>
                </a:moveTo>
                <a:lnTo>
                  <a:pt x="5186072" y="0"/>
                </a:lnTo>
                <a:lnTo>
                  <a:pt x="5186072" y="7173435"/>
                </a:lnTo>
                <a:lnTo>
                  <a:pt x="0" y="7173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12760" b="-4641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6490729" y="1426324"/>
            <a:ext cx="5306543" cy="3353301"/>
          </a:xfrm>
          <a:custGeom>
            <a:avLst/>
            <a:gdLst/>
            <a:ahLst/>
            <a:cxnLst/>
            <a:rect r="r" b="b" t="t" l="l"/>
            <a:pathLst>
              <a:path h="3353301" w="5306543">
                <a:moveTo>
                  <a:pt x="0" y="0"/>
                </a:moveTo>
                <a:lnTo>
                  <a:pt x="5306542" y="0"/>
                </a:lnTo>
                <a:lnTo>
                  <a:pt x="5306542" y="3353301"/>
                </a:lnTo>
                <a:lnTo>
                  <a:pt x="0" y="33533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18126" r="-111198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6490729" y="4779625"/>
            <a:ext cx="5306543" cy="3820134"/>
          </a:xfrm>
          <a:custGeom>
            <a:avLst/>
            <a:gdLst/>
            <a:ahLst/>
            <a:cxnLst/>
            <a:rect r="r" b="b" t="t" l="l"/>
            <a:pathLst>
              <a:path h="3820134" w="5306543">
                <a:moveTo>
                  <a:pt x="0" y="0"/>
                </a:moveTo>
                <a:lnTo>
                  <a:pt x="5306542" y="0"/>
                </a:lnTo>
                <a:lnTo>
                  <a:pt x="5306542" y="3820134"/>
                </a:lnTo>
                <a:lnTo>
                  <a:pt x="0" y="38201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3422" t="0" r="-1836" b="-197842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018316" y="1426324"/>
            <a:ext cx="5240984" cy="7173435"/>
          </a:xfrm>
          <a:custGeom>
            <a:avLst/>
            <a:gdLst/>
            <a:ahLst/>
            <a:cxnLst/>
            <a:rect r="r" b="b" t="t" l="l"/>
            <a:pathLst>
              <a:path h="7173435" w="5240984">
                <a:moveTo>
                  <a:pt x="0" y="0"/>
                </a:moveTo>
                <a:lnTo>
                  <a:pt x="5240984" y="0"/>
                </a:lnTo>
                <a:lnTo>
                  <a:pt x="5240984" y="7173435"/>
                </a:lnTo>
                <a:lnTo>
                  <a:pt x="0" y="7173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8586" t="-52011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52910">
            <a:off x="-514153" y="5431417"/>
            <a:ext cx="5473588" cy="5016628"/>
          </a:xfrm>
          <a:custGeom>
            <a:avLst/>
            <a:gdLst/>
            <a:ahLst/>
            <a:cxnLst/>
            <a:rect r="r" b="b" t="t" l="l"/>
            <a:pathLst>
              <a:path h="5016628" w="5473588">
                <a:moveTo>
                  <a:pt x="0" y="0"/>
                </a:moveTo>
                <a:lnTo>
                  <a:pt x="5473588" y="0"/>
                </a:lnTo>
                <a:lnTo>
                  <a:pt x="5473588" y="5016628"/>
                </a:lnTo>
                <a:lnTo>
                  <a:pt x="0" y="50166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7899543">
            <a:off x="445115" y="-1500079"/>
            <a:ext cx="5586321" cy="3849483"/>
          </a:xfrm>
          <a:custGeom>
            <a:avLst/>
            <a:gdLst/>
            <a:ahLst/>
            <a:cxnLst/>
            <a:rect r="r" b="b" t="t" l="l"/>
            <a:pathLst>
              <a:path h="3849483" w="5586321">
                <a:moveTo>
                  <a:pt x="5586321" y="0"/>
                </a:moveTo>
                <a:lnTo>
                  <a:pt x="0" y="0"/>
                </a:lnTo>
                <a:lnTo>
                  <a:pt x="0" y="3849483"/>
                </a:lnTo>
                <a:lnTo>
                  <a:pt x="5586321" y="3849483"/>
                </a:lnTo>
                <a:lnTo>
                  <a:pt x="558632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4163175">
            <a:off x="8057020" y="7284818"/>
            <a:ext cx="6749554" cy="4651056"/>
          </a:xfrm>
          <a:custGeom>
            <a:avLst/>
            <a:gdLst/>
            <a:ahLst/>
            <a:cxnLst/>
            <a:rect r="r" b="b" t="t" l="l"/>
            <a:pathLst>
              <a:path h="4651056" w="6749554">
                <a:moveTo>
                  <a:pt x="6749554" y="0"/>
                </a:moveTo>
                <a:lnTo>
                  <a:pt x="0" y="0"/>
                </a:lnTo>
                <a:lnTo>
                  <a:pt x="0" y="4651057"/>
                </a:lnTo>
                <a:lnTo>
                  <a:pt x="6749554" y="4651057"/>
                </a:lnTo>
                <a:lnTo>
                  <a:pt x="674955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977556">
            <a:off x="14857558" y="899230"/>
            <a:ext cx="9270299" cy="8435972"/>
          </a:xfrm>
          <a:custGeom>
            <a:avLst/>
            <a:gdLst/>
            <a:ahLst/>
            <a:cxnLst/>
            <a:rect r="r" b="b" t="t" l="l"/>
            <a:pathLst>
              <a:path h="8435972" w="9270299">
                <a:moveTo>
                  <a:pt x="0" y="0"/>
                </a:moveTo>
                <a:lnTo>
                  <a:pt x="9270298" y="0"/>
                </a:lnTo>
                <a:lnTo>
                  <a:pt x="9270298" y="8435972"/>
                </a:lnTo>
                <a:lnTo>
                  <a:pt x="0" y="84359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35816" y="2150667"/>
            <a:ext cx="8523720" cy="6089693"/>
          </a:xfrm>
          <a:custGeom>
            <a:avLst/>
            <a:gdLst/>
            <a:ahLst/>
            <a:cxnLst/>
            <a:rect r="r" b="b" t="t" l="l"/>
            <a:pathLst>
              <a:path h="6089693" w="8523720">
                <a:moveTo>
                  <a:pt x="0" y="0"/>
                </a:moveTo>
                <a:lnTo>
                  <a:pt x="8523720" y="0"/>
                </a:lnTo>
                <a:lnTo>
                  <a:pt x="8523720" y="6089693"/>
                </a:lnTo>
                <a:lnTo>
                  <a:pt x="0" y="60896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259536" y="2150667"/>
            <a:ext cx="8555217" cy="4505747"/>
          </a:xfrm>
          <a:custGeom>
            <a:avLst/>
            <a:gdLst/>
            <a:ahLst/>
            <a:cxnLst/>
            <a:rect r="r" b="b" t="t" l="l"/>
            <a:pathLst>
              <a:path h="4505747" w="8555217">
                <a:moveTo>
                  <a:pt x="0" y="0"/>
                </a:moveTo>
                <a:lnTo>
                  <a:pt x="8555216" y="0"/>
                </a:lnTo>
                <a:lnTo>
                  <a:pt x="8555216" y="4505747"/>
                </a:lnTo>
                <a:lnTo>
                  <a:pt x="0" y="450574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995279" y="895350"/>
            <a:ext cx="10297442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GRAPHS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588400">
            <a:off x="-8964260" y="244364"/>
            <a:ext cx="14530439" cy="13222700"/>
          </a:xfrm>
          <a:custGeom>
            <a:avLst/>
            <a:gdLst/>
            <a:ahLst/>
            <a:cxnLst/>
            <a:rect r="r" b="b" t="t" l="l"/>
            <a:pathLst>
              <a:path h="13222700" w="14530439">
                <a:moveTo>
                  <a:pt x="0" y="0"/>
                </a:moveTo>
                <a:lnTo>
                  <a:pt x="14530439" y="0"/>
                </a:lnTo>
                <a:lnTo>
                  <a:pt x="14530439" y="13222700"/>
                </a:lnTo>
                <a:lnTo>
                  <a:pt x="0" y="13222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57249">
            <a:off x="10554969" y="-1939722"/>
            <a:ext cx="7693022" cy="7547302"/>
          </a:xfrm>
          <a:custGeom>
            <a:avLst/>
            <a:gdLst/>
            <a:ahLst/>
            <a:cxnLst/>
            <a:rect r="r" b="b" t="t" l="l"/>
            <a:pathLst>
              <a:path h="7547302" w="7693022">
                <a:moveTo>
                  <a:pt x="0" y="0"/>
                </a:moveTo>
                <a:lnTo>
                  <a:pt x="7693023" y="0"/>
                </a:lnTo>
                <a:lnTo>
                  <a:pt x="7693023" y="7547302"/>
                </a:lnTo>
                <a:lnTo>
                  <a:pt x="0" y="754730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1805047">
            <a:off x="16431173" y="5416785"/>
            <a:ext cx="3109988" cy="6503778"/>
          </a:xfrm>
          <a:custGeom>
            <a:avLst/>
            <a:gdLst/>
            <a:ahLst/>
            <a:cxnLst/>
            <a:rect r="r" b="b" t="t" l="l"/>
            <a:pathLst>
              <a:path h="6503778" w="3109988">
                <a:moveTo>
                  <a:pt x="3109989" y="0"/>
                </a:moveTo>
                <a:lnTo>
                  <a:pt x="0" y="0"/>
                </a:lnTo>
                <a:lnTo>
                  <a:pt x="0" y="6503777"/>
                </a:lnTo>
                <a:lnTo>
                  <a:pt x="3109989" y="6503777"/>
                </a:lnTo>
                <a:lnTo>
                  <a:pt x="310998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793524" y="2962340"/>
            <a:ext cx="14135453" cy="6348103"/>
          </a:xfrm>
          <a:custGeom>
            <a:avLst/>
            <a:gdLst/>
            <a:ahLst/>
            <a:cxnLst/>
            <a:rect r="r" b="b" t="t" l="l"/>
            <a:pathLst>
              <a:path h="6348103" w="14135453">
                <a:moveTo>
                  <a:pt x="0" y="0"/>
                </a:moveTo>
                <a:lnTo>
                  <a:pt x="14135452" y="0"/>
                </a:lnTo>
                <a:lnTo>
                  <a:pt x="14135452" y="6348103"/>
                </a:lnTo>
                <a:lnTo>
                  <a:pt x="0" y="634810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711965" y="3471360"/>
            <a:ext cx="10298604" cy="5839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1573" indent="-325786" lvl="1">
              <a:lnSpc>
                <a:spcPts val="4225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Logistic Regression: Simple and interpretable.</a:t>
            </a:r>
          </a:p>
          <a:p>
            <a:pPr algn="l" marL="651573" indent="-325786" lvl="1">
              <a:lnSpc>
                <a:spcPts val="4225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Random Forest: Handles non-linear relationships and provides feature importance.</a:t>
            </a:r>
          </a:p>
          <a:p>
            <a:pPr algn="l" marL="651573" indent="-325786" lvl="1">
              <a:lnSpc>
                <a:spcPts val="4225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Naive Bayes: Based on probabilistic approach.</a:t>
            </a:r>
          </a:p>
          <a:p>
            <a:pPr algn="l" marL="651573" indent="-325786" lvl="1">
              <a:lnSpc>
                <a:spcPts val="4225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Gradient Boosting: Combines weak learners to form a strong predictive model.</a:t>
            </a:r>
          </a:p>
          <a:p>
            <a:pPr algn="l" marL="651573" indent="-325786" lvl="1">
              <a:lnSpc>
                <a:spcPts val="4225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Support Vector Machine (SVM): Effective in high-dimensional spaces.</a:t>
            </a:r>
          </a:p>
          <a:p>
            <a:pPr algn="l" marL="651573" indent="-325786" lvl="1">
              <a:lnSpc>
                <a:spcPts val="4225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Bryndan Write"/>
                <a:ea typeface="Bryndan Write"/>
                <a:cs typeface="Bryndan Write"/>
                <a:sym typeface="Bryndan Write"/>
              </a:rPr>
              <a:t>K-Nearest Neighbors (KNN): Simple and instance-based learning.</a:t>
            </a:r>
          </a:p>
          <a:p>
            <a:pPr algn="l">
              <a:lnSpc>
                <a:spcPts val="4225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551216" y="1768540"/>
            <a:ext cx="6633703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374C7A"/>
                </a:solidFill>
                <a:latin typeface="Bosk"/>
                <a:ea typeface="Bosk"/>
                <a:cs typeface="Bosk"/>
                <a:sym typeface="Bosk"/>
              </a:rPr>
              <a:t>MODEL SELECTION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DAGJCGLENZA</dc:identifier>
  <dcterms:modified xsi:type="dcterms:W3CDTF">2011-08-01T06:04:30Z</dcterms:modified>
  <cp:revision>1</cp:revision>
  <dc:title>White and Dark Blue Abstract Illustration Group Project Presentation</dc:title>
</cp:coreProperties>
</file>

<file path=docProps/thumbnail.jpeg>
</file>